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s/slide32.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3.xml" ContentType="application/vnd.openxmlformats-officedocument.presentationml.slide+xml"/>
  <Override PartName="/ppt/slides/slide9.xml" ContentType="application/vnd.openxmlformats-officedocument.presentationml.slide+xml"/>
  <Override PartName="/ppt/slides/slide7.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8.xml" ContentType="application/vnd.openxmlformats-officedocument.presentationml.slide+xml"/>
  <Override PartName="/ppt/slides/slide38.xml" ContentType="application/vnd.openxmlformats-officedocument.presentationml.slide+xml"/>
  <Override PartName="/ppt/slides/slide36.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7.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Masters/slideMaster1.xml" ContentType="application/vnd.openxmlformats-officedocument.presentationml.slideMaster+xml"/>
  <Override PartName="/ppt/notesSlides/notesSlide3.xml" ContentType="application/vnd.openxmlformats-officedocument.presentationml.notesSlide+xml"/>
  <Override PartName="/ppt/notesSlides/notesSlide1.xml" ContentType="application/vnd.openxmlformats-officedocument.presentationml.notes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922" r:id="rId2"/>
    <p:sldId id="928" r:id="rId3"/>
    <p:sldId id="744" r:id="rId4"/>
    <p:sldId id="1017" r:id="rId5"/>
    <p:sldId id="743" r:id="rId6"/>
    <p:sldId id="925" r:id="rId7"/>
    <p:sldId id="926" r:id="rId8"/>
    <p:sldId id="929" r:id="rId9"/>
    <p:sldId id="742" r:id="rId10"/>
    <p:sldId id="741" r:id="rId11"/>
    <p:sldId id="740" r:id="rId12"/>
    <p:sldId id="739" r:id="rId13"/>
    <p:sldId id="738" r:id="rId14"/>
    <p:sldId id="737" r:id="rId15"/>
    <p:sldId id="1008" r:id="rId16"/>
    <p:sldId id="930" r:id="rId17"/>
    <p:sldId id="931" r:id="rId18"/>
    <p:sldId id="933" r:id="rId19"/>
    <p:sldId id="932" r:id="rId20"/>
    <p:sldId id="934" r:id="rId21"/>
    <p:sldId id="935" r:id="rId22"/>
    <p:sldId id="1014" r:id="rId23"/>
    <p:sldId id="1013" r:id="rId24"/>
    <p:sldId id="736" r:id="rId25"/>
    <p:sldId id="735" r:id="rId26"/>
    <p:sldId id="732" r:id="rId27"/>
    <p:sldId id="734" r:id="rId28"/>
    <p:sldId id="733" r:id="rId29"/>
    <p:sldId id="867" r:id="rId30"/>
    <p:sldId id="1015" r:id="rId31"/>
    <p:sldId id="1016" r:id="rId32"/>
    <p:sldId id="936" r:id="rId33"/>
    <p:sldId id="937" r:id="rId34"/>
    <p:sldId id="868" r:id="rId35"/>
    <p:sldId id="885" r:id="rId36"/>
    <p:sldId id="938" r:id="rId37"/>
    <p:sldId id="939" r:id="rId38"/>
    <p:sldId id="940" r:id="rId39"/>
    <p:sldId id="1006" r:id="rId40"/>
    <p:sldId id="947" r:id="rId41"/>
    <p:sldId id="941" r:id="rId42"/>
    <p:sldId id="942" r:id="rId43"/>
    <p:sldId id="943" r:id="rId44"/>
    <p:sldId id="944" r:id="rId45"/>
    <p:sldId id="945" r:id="rId46"/>
    <p:sldId id="946" r:id="rId47"/>
    <p:sldId id="1005" r:id="rId48"/>
  </p:sldIdLst>
  <p:sldSz cx="10972800" cy="7315200"/>
  <p:notesSz cx="7315200" cy="9601200"/>
  <p:custShowLst>
    <p:custShow name="Custom Show 1" id="0">
      <p:sldLst/>
    </p:custShow>
    <p:custShow name="Custom Show 2" id="1">
      <p:sldLst/>
    </p:custShow>
    <p:custShow name="Custom Show 3" id="2">
      <p:sldLst/>
    </p:custShow>
  </p:custShowLst>
  <p:defaultTextStyle>
    <a:defPPr>
      <a:defRPr lang="en-US"/>
    </a:defPPr>
    <a:lvl1pPr algn="l" rtl="0" fontAlgn="base">
      <a:spcBef>
        <a:spcPct val="0"/>
      </a:spcBef>
      <a:spcAft>
        <a:spcPct val="0"/>
      </a:spcAft>
      <a:defRPr sz="2400" kern="1200">
        <a:solidFill>
          <a:srgbClr val="006600"/>
        </a:solidFill>
        <a:latin typeface="Times New Roman" pitchFamily="18" charset="0"/>
        <a:ea typeface="+mn-ea"/>
        <a:cs typeface="Arial" charset="0"/>
      </a:defRPr>
    </a:lvl1pPr>
    <a:lvl2pPr marL="457200" algn="l" rtl="0" fontAlgn="base">
      <a:spcBef>
        <a:spcPct val="0"/>
      </a:spcBef>
      <a:spcAft>
        <a:spcPct val="0"/>
      </a:spcAft>
      <a:defRPr sz="2400" kern="1200">
        <a:solidFill>
          <a:srgbClr val="006600"/>
        </a:solidFill>
        <a:latin typeface="Times New Roman" pitchFamily="18" charset="0"/>
        <a:ea typeface="+mn-ea"/>
        <a:cs typeface="Arial" charset="0"/>
      </a:defRPr>
    </a:lvl2pPr>
    <a:lvl3pPr marL="914400" algn="l" rtl="0" fontAlgn="base">
      <a:spcBef>
        <a:spcPct val="0"/>
      </a:spcBef>
      <a:spcAft>
        <a:spcPct val="0"/>
      </a:spcAft>
      <a:defRPr sz="2400" kern="1200">
        <a:solidFill>
          <a:srgbClr val="006600"/>
        </a:solidFill>
        <a:latin typeface="Times New Roman" pitchFamily="18" charset="0"/>
        <a:ea typeface="+mn-ea"/>
        <a:cs typeface="Arial" charset="0"/>
      </a:defRPr>
    </a:lvl3pPr>
    <a:lvl4pPr marL="1371600" algn="l" rtl="0" fontAlgn="base">
      <a:spcBef>
        <a:spcPct val="0"/>
      </a:spcBef>
      <a:spcAft>
        <a:spcPct val="0"/>
      </a:spcAft>
      <a:defRPr sz="2400" kern="1200">
        <a:solidFill>
          <a:srgbClr val="006600"/>
        </a:solidFill>
        <a:latin typeface="Times New Roman" pitchFamily="18" charset="0"/>
        <a:ea typeface="+mn-ea"/>
        <a:cs typeface="Arial" charset="0"/>
      </a:defRPr>
    </a:lvl4pPr>
    <a:lvl5pPr marL="1828800" algn="l" rtl="0" fontAlgn="base">
      <a:spcBef>
        <a:spcPct val="0"/>
      </a:spcBef>
      <a:spcAft>
        <a:spcPct val="0"/>
      </a:spcAft>
      <a:defRPr sz="2400" kern="1200">
        <a:solidFill>
          <a:srgbClr val="006600"/>
        </a:solidFill>
        <a:latin typeface="Times New Roman" pitchFamily="18" charset="0"/>
        <a:ea typeface="+mn-ea"/>
        <a:cs typeface="Arial" charset="0"/>
      </a:defRPr>
    </a:lvl5pPr>
    <a:lvl6pPr marL="2286000" algn="l" defTabSz="914400" rtl="0" eaLnBrk="1" latinLnBrk="0" hangingPunct="1">
      <a:defRPr sz="2400" kern="1200">
        <a:solidFill>
          <a:srgbClr val="006600"/>
        </a:solidFill>
        <a:latin typeface="Times New Roman" pitchFamily="18" charset="0"/>
        <a:ea typeface="+mn-ea"/>
        <a:cs typeface="Arial" charset="0"/>
      </a:defRPr>
    </a:lvl6pPr>
    <a:lvl7pPr marL="2743200" algn="l" defTabSz="914400" rtl="0" eaLnBrk="1" latinLnBrk="0" hangingPunct="1">
      <a:defRPr sz="2400" kern="1200">
        <a:solidFill>
          <a:srgbClr val="006600"/>
        </a:solidFill>
        <a:latin typeface="Times New Roman" pitchFamily="18" charset="0"/>
        <a:ea typeface="+mn-ea"/>
        <a:cs typeface="Arial" charset="0"/>
      </a:defRPr>
    </a:lvl7pPr>
    <a:lvl8pPr marL="3200400" algn="l" defTabSz="914400" rtl="0" eaLnBrk="1" latinLnBrk="0" hangingPunct="1">
      <a:defRPr sz="2400" kern="1200">
        <a:solidFill>
          <a:srgbClr val="006600"/>
        </a:solidFill>
        <a:latin typeface="Times New Roman" pitchFamily="18" charset="0"/>
        <a:ea typeface="+mn-ea"/>
        <a:cs typeface="Arial" charset="0"/>
      </a:defRPr>
    </a:lvl8pPr>
    <a:lvl9pPr marL="3657600" algn="l" defTabSz="914400" rtl="0" eaLnBrk="1" latinLnBrk="0" hangingPunct="1">
      <a:defRPr sz="2400" kern="1200">
        <a:solidFill>
          <a:srgbClr val="006600"/>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pos="2304">
          <p15:clr>
            <a:srgbClr val="A4A3A4"/>
          </p15:clr>
        </p15:guide>
        <p15:guide id="2" pos="3456">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003399"/>
    <a:srgbClr val="0000FF"/>
    <a:srgbClr val="00CC99"/>
    <a:srgbClr val="990033"/>
    <a:srgbClr val="660033"/>
    <a:srgbClr val="CC00CC"/>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4707" autoAdjust="0"/>
  </p:normalViewPr>
  <p:slideViewPr>
    <p:cSldViewPr>
      <p:cViewPr varScale="1">
        <p:scale>
          <a:sx n="76" d="100"/>
          <a:sy n="76" d="100"/>
        </p:scale>
        <p:origin x="798" y="102"/>
      </p:cViewPr>
      <p:guideLst>
        <p:guide orient="horz" pos="2304"/>
        <p:guide pos="34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1968" y="-114"/>
      </p:cViewPr>
      <p:guideLst>
        <p:guide orient="horz" pos="3024"/>
        <p:guide pos="2304"/>
      </p:guideLst>
    </p:cSldViewPr>
  </p:notesViewPr>
  <p:gridSpacing cx="75895" cy="7589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customXml" Target="../customXml/item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6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a:defRPr sz="1300">
                <a:solidFill>
                  <a:schemeClr val="tx1"/>
                </a:solidFill>
                <a:latin typeface="Times New Roman" pitchFamily="18" charset="0"/>
                <a:cs typeface="+mn-cs"/>
              </a:defRPr>
            </a:lvl1pPr>
          </a:lstStyle>
          <a:p>
            <a:pPr>
              <a:defRPr/>
            </a:pPr>
            <a:endParaRPr lang="en-US"/>
          </a:p>
        </p:txBody>
      </p:sp>
      <p:sp>
        <p:nvSpPr>
          <p:cNvPr id="19661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solidFill>
                  <a:schemeClr val="tx1"/>
                </a:solidFill>
                <a:latin typeface="Times New Roman" pitchFamily="18" charset="0"/>
                <a:cs typeface="+mn-cs"/>
              </a:defRPr>
            </a:lvl1pPr>
          </a:lstStyle>
          <a:p>
            <a:pPr>
              <a:defRPr/>
            </a:pPr>
            <a:fld id="{B2A262D0-7796-474D-B2E2-CE5A6FD6E056}" type="datetime2">
              <a:rPr lang="en-US"/>
              <a:pPr>
                <a:defRPr/>
              </a:pPr>
              <a:t>Monday, February 15, 2021</a:t>
            </a:fld>
            <a:endParaRPr lang="en-US"/>
          </a:p>
        </p:txBody>
      </p:sp>
      <p:sp>
        <p:nvSpPr>
          <p:cNvPr id="196612"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a:defRPr sz="1300">
                <a:solidFill>
                  <a:schemeClr val="tx1"/>
                </a:solidFill>
                <a:latin typeface="Times New Roman" pitchFamily="18" charset="0"/>
                <a:cs typeface="+mn-cs"/>
              </a:defRPr>
            </a:lvl1pPr>
          </a:lstStyle>
          <a:p>
            <a:pPr>
              <a:defRPr/>
            </a:pPr>
            <a:endParaRPr lang="en-US"/>
          </a:p>
        </p:txBody>
      </p:sp>
      <p:sp>
        <p:nvSpPr>
          <p:cNvPr id="19661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solidFill>
                  <a:schemeClr val="tx1"/>
                </a:solidFill>
                <a:latin typeface="Times New Roman" pitchFamily="18" charset="0"/>
                <a:cs typeface="+mn-cs"/>
              </a:defRPr>
            </a:lvl1pPr>
          </a:lstStyle>
          <a:p>
            <a:pPr>
              <a:defRPr/>
            </a:pPr>
            <a:fld id="{FB0A11A6-2313-4A1C-9C29-408D7DCE3152}" type="slidenum">
              <a:rPr lang="en-US"/>
              <a:pPr>
                <a:defRPr/>
              </a:pPr>
              <a:t>‹#›</a:t>
            </a:fld>
            <a:endParaRPr lang="en-US"/>
          </a:p>
        </p:txBody>
      </p:sp>
    </p:spTree>
    <p:extLst>
      <p:ext uri="{BB962C8B-B14F-4D97-AF65-F5344CB8AC3E}">
        <p14:creationId xmlns:p14="http://schemas.microsoft.com/office/powerpoint/2010/main" val="33226728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a:defRPr sz="1300">
                <a:solidFill>
                  <a:schemeClr val="tx1"/>
                </a:solidFill>
                <a:latin typeface="Times New Roman" pitchFamily="18" charset="0"/>
                <a:cs typeface="+mn-cs"/>
              </a:defRPr>
            </a:lvl1pPr>
          </a:lstStyle>
          <a:p>
            <a:pPr>
              <a:defRPr/>
            </a:pPr>
            <a:endParaRPr lang="en-US"/>
          </a:p>
        </p:txBody>
      </p:sp>
      <p:sp>
        <p:nvSpPr>
          <p:cNvPr id="14339"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solidFill>
                  <a:schemeClr val="tx1"/>
                </a:solidFill>
                <a:latin typeface="Times New Roman" pitchFamily="18" charset="0"/>
                <a:cs typeface="+mn-cs"/>
              </a:defRPr>
            </a:lvl1pPr>
          </a:lstStyle>
          <a:p>
            <a:pPr>
              <a:defRPr/>
            </a:pPr>
            <a:fld id="{65667AC6-DE70-4C68-B272-19129908A2E3}" type="datetime2">
              <a:rPr lang="en-US"/>
              <a:pPr>
                <a:defRPr/>
              </a:pPr>
              <a:t>Monday, February 15, 2021</a:t>
            </a:fld>
            <a:endParaRPr lang="en-US"/>
          </a:p>
        </p:txBody>
      </p:sp>
      <p:sp>
        <p:nvSpPr>
          <p:cNvPr id="167940" name="Rectangle 4"/>
          <p:cNvSpPr>
            <a:spLocks noGrp="1" noRot="1" noChangeAspect="1" noChangeArrowheads="1" noTextEdit="1"/>
          </p:cNvSpPr>
          <p:nvPr>
            <p:ph type="sldImg" idx="2"/>
          </p:nvPr>
        </p:nvSpPr>
        <p:spPr bwMode="auto">
          <a:xfrm>
            <a:off x="957263" y="720725"/>
            <a:ext cx="5400675" cy="3600450"/>
          </a:xfrm>
          <a:prstGeom prst="rect">
            <a:avLst/>
          </a:prstGeom>
          <a:noFill/>
          <a:ln w="9525">
            <a:solidFill>
              <a:srgbClr val="000000"/>
            </a:solidFill>
            <a:miter lim="800000"/>
            <a:headEnd/>
            <a:tailEnd/>
          </a:ln>
        </p:spPr>
      </p:sp>
      <p:sp>
        <p:nvSpPr>
          <p:cNvPr id="14341"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4342"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a:defRPr sz="1300">
                <a:solidFill>
                  <a:schemeClr val="tx1"/>
                </a:solidFill>
                <a:latin typeface="Times New Roman" pitchFamily="18" charset="0"/>
                <a:cs typeface="+mn-cs"/>
              </a:defRPr>
            </a:lvl1pPr>
          </a:lstStyle>
          <a:p>
            <a:pPr>
              <a:defRPr/>
            </a:pPr>
            <a:endParaRPr lang="en-US"/>
          </a:p>
        </p:txBody>
      </p:sp>
      <p:sp>
        <p:nvSpPr>
          <p:cNvPr id="14343"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solidFill>
                  <a:schemeClr val="tx1"/>
                </a:solidFill>
                <a:latin typeface="Times New Roman" pitchFamily="18" charset="0"/>
                <a:cs typeface="+mn-cs"/>
              </a:defRPr>
            </a:lvl1pPr>
          </a:lstStyle>
          <a:p>
            <a:pPr>
              <a:defRPr/>
            </a:pPr>
            <a:fld id="{941F7F8D-928C-4777-80A7-57CA55343DBB}" type="slidenum">
              <a:rPr lang="en-US"/>
              <a:pPr>
                <a:defRPr/>
              </a:pPr>
              <a:t>‹#›</a:t>
            </a:fld>
            <a:endParaRPr lang="en-US"/>
          </a:p>
        </p:txBody>
      </p:sp>
    </p:spTree>
    <p:extLst>
      <p:ext uri="{BB962C8B-B14F-4D97-AF65-F5344CB8AC3E}">
        <p14:creationId xmlns:p14="http://schemas.microsoft.com/office/powerpoint/2010/main" val="1710197321"/>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Date Placeholder 3"/>
          <p:cNvSpPr>
            <a:spLocks noGrp="1"/>
          </p:cNvSpPr>
          <p:nvPr>
            <p:ph type="dt" idx="10"/>
          </p:nvPr>
        </p:nvSpPr>
        <p:spPr/>
        <p:txBody>
          <a:bodyPr/>
          <a:lstStyle/>
          <a:p>
            <a:pPr>
              <a:defRPr/>
            </a:pPr>
            <a:fld id="{65667AC6-DE70-4C68-B272-19129908A2E3}" type="datetime2">
              <a:rPr lang="en-US" smtClean="0"/>
              <a:pPr>
                <a:defRPr/>
              </a:pPr>
              <a:t>Monday, February 15, 2021</a:t>
            </a:fld>
            <a:endParaRPr lang="en-US" dirty="0"/>
          </a:p>
        </p:txBody>
      </p:sp>
      <p:sp>
        <p:nvSpPr>
          <p:cNvPr id="5" name="Slide Number Placeholder 4"/>
          <p:cNvSpPr>
            <a:spLocks noGrp="1"/>
          </p:cNvSpPr>
          <p:nvPr>
            <p:ph type="sldNum" sz="quarter" idx="11"/>
          </p:nvPr>
        </p:nvSpPr>
        <p:spPr/>
        <p:txBody>
          <a:bodyPr/>
          <a:lstStyle/>
          <a:p>
            <a:pPr>
              <a:defRPr/>
            </a:pPr>
            <a:fld id="{941F7F8D-928C-4777-80A7-57CA55343DBB}" type="slidenum">
              <a:rPr lang="en-US" smtClean="0"/>
              <a:pPr>
                <a:defRPr/>
              </a:pPr>
              <a:t>4</a:t>
            </a:fld>
            <a:endParaRPr lang="en-US" dirty="0"/>
          </a:p>
        </p:txBody>
      </p:sp>
    </p:spTree>
    <p:extLst>
      <p:ext uri="{BB962C8B-B14F-4D97-AF65-F5344CB8AC3E}">
        <p14:creationId xmlns:p14="http://schemas.microsoft.com/office/powerpoint/2010/main" val="91621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Date Placeholder 3"/>
          <p:cNvSpPr>
            <a:spLocks noGrp="1"/>
          </p:cNvSpPr>
          <p:nvPr>
            <p:ph type="dt" idx="10"/>
          </p:nvPr>
        </p:nvSpPr>
        <p:spPr/>
        <p:txBody>
          <a:bodyPr/>
          <a:lstStyle/>
          <a:p>
            <a:pPr>
              <a:defRPr/>
            </a:pPr>
            <a:fld id="{65667AC6-DE70-4C68-B272-19129908A2E3}" type="datetime2">
              <a:rPr lang="en-US" smtClean="0"/>
              <a:pPr>
                <a:defRPr/>
              </a:pPr>
              <a:t>Monday, February 15, 2021</a:t>
            </a:fld>
            <a:endParaRPr lang="en-US" dirty="0"/>
          </a:p>
        </p:txBody>
      </p:sp>
      <p:sp>
        <p:nvSpPr>
          <p:cNvPr id="5" name="Slide Number Placeholder 4"/>
          <p:cNvSpPr>
            <a:spLocks noGrp="1"/>
          </p:cNvSpPr>
          <p:nvPr>
            <p:ph type="sldNum" sz="quarter" idx="11"/>
          </p:nvPr>
        </p:nvSpPr>
        <p:spPr/>
        <p:txBody>
          <a:bodyPr/>
          <a:lstStyle/>
          <a:p>
            <a:pPr>
              <a:defRPr/>
            </a:pPr>
            <a:fld id="{941F7F8D-928C-4777-80A7-57CA55343DBB}" type="slidenum">
              <a:rPr lang="en-US" smtClean="0"/>
              <a:pPr>
                <a:defRPr/>
              </a:pPr>
              <a:t>22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Date Placeholder 3"/>
          <p:cNvSpPr>
            <a:spLocks noGrp="1"/>
          </p:cNvSpPr>
          <p:nvPr>
            <p:ph type="dt" idx="10"/>
          </p:nvPr>
        </p:nvSpPr>
        <p:spPr/>
        <p:txBody>
          <a:bodyPr/>
          <a:lstStyle/>
          <a:p>
            <a:pPr>
              <a:defRPr/>
            </a:pPr>
            <a:fld id="{65667AC6-DE70-4C68-B272-19129908A2E3}" type="datetime2">
              <a:rPr lang="en-US" smtClean="0"/>
              <a:pPr>
                <a:defRPr/>
              </a:pPr>
              <a:t>Monday, February 15, 2021</a:t>
            </a:fld>
            <a:endParaRPr lang="en-US"/>
          </a:p>
        </p:txBody>
      </p:sp>
      <p:sp>
        <p:nvSpPr>
          <p:cNvPr id="5" name="Slide Number Placeholder 4"/>
          <p:cNvSpPr>
            <a:spLocks noGrp="1"/>
          </p:cNvSpPr>
          <p:nvPr>
            <p:ph type="sldNum" sz="quarter" idx="11"/>
          </p:nvPr>
        </p:nvSpPr>
        <p:spPr/>
        <p:txBody>
          <a:bodyPr/>
          <a:lstStyle/>
          <a:p>
            <a:pPr>
              <a:defRPr/>
            </a:pPr>
            <a:fld id="{941F7F8D-928C-4777-80A7-57CA55343DBB}" type="slidenum">
              <a:rPr lang="en-US" smtClean="0"/>
              <a:pPr>
                <a:defRPr/>
              </a:pPr>
              <a:t>40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325" y="2271713"/>
            <a:ext cx="9328150" cy="1568450"/>
          </a:xfrm>
        </p:spPr>
        <p:txBody>
          <a:bodyPr/>
          <a:lstStyle/>
          <a:p>
            <a:r>
              <a:rPr lang="en-US" smtClean="0"/>
              <a:t>Click to edit Master title style</a:t>
            </a:r>
            <a:endParaRPr lang="en-IN"/>
          </a:p>
        </p:txBody>
      </p:sp>
      <p:sp>
        <p:nvSpPr>
          <p:cNvPr id="3" name="Subtitle 2"/>
          <p:cNvSpPr>
            <a:spLocks noGrp="1"/>
          </p:cNvSpPr>
          <p:nvPr>
            <p:ph type="subTitle" idx="1"/>
          </p:nvPr>
        </p:nvSpPr>
        <p:spPr>
          <a:xfrm>
            <a:off x="1646238" y="4144963"/>
            <a:ext cx="7680325" cy="18700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
        <p:nvSpPr>
          <p:cNvPr id="4" name="Rectangle 4"/>
          <p:cNvSpPr>
            <a:spLocks noGrp="1" noChangeArrowheads="1"/>
          </p:cNvSpPr>
          <p:nvPr>
            <p:ph type="dt" sz="half" idx="10"/>
          </p:nvPr>
        </p:nvSpPr>
        <p:spPr>
          <a:ln/>
        </p:spPr>
        <p:txBody>
          <a:bodyPr/>
          <a:lstStyle>
            <a:lvl1pPr>
              <a:defRPr/>
            </a:lvl1pPr>
          </a:lstStyle>
          <a:p>
            <a:pPr>
              <a:defRPr/>
            </a:pPr>
            <a:fld id="{7746245E-D0F8-4F74-85C2-891DE7740C42}" type="datetime2">
              <a:rPr lang="en-US"/>
              <a:pPr>
                <a:defRPr/>
              </a:pPr>
              <a:t>Monday, February 15, 2021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1</a:t>
            </a:r>
          </a:p>
        </p:txBody>
      </p:sp>
      <p:sp>
        <p:nvSpPr>
          <p:cNvPr id="6" name="Rectangle 6"/>
          <p:cNvSpPr>
            <a:spLocks noGrp="1" noChangeArrowheads="1"/>
          </p:cNvSpPr>
          <p:nvPr>
            <p:ph type="sldNum" sz="quarter" idx="12"/>
          </p:nvPr>
        </p:nvSpPr>
        <p:spPr>
          <a:ln/>
        </p:spPr>
        <p:txBody>
          <a:bodyPr/>
          <a:lstStyle>
            <a:lvl1pPr>
              <a:defRPr/>
            </a:lvl1pPr>
          </a:lstStyle>
          <a:p>
            <a:pPr>
              <a:defRPr/>
            </a:pPr>
            <a:fld id="{158C9586-4A54-4129-B397-51F1E9B79FFC}"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fld id="{48C36733-D09B-4170-A6CB-02D54CC462F4}" type="datetime2">
              <a:rPr lang="en-US"/>
              <a:pPr>
                <a:defRPr/>
              </a:pPr>
              <a:t>Monday, February 15, 2021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1</a:t>
            </a:r>
          </a:p>
        </p:txBody>
      </p:sp>
      <p:sp>
        <p:nvSpPr>
          <p:cNvPr id="6" name="Rectangle 6"/>
          <p:cNvSpPr>
            <a:spLocks noGrp="1" noChangeArrowheads="1"/>
          </p:cNvSpPr>
          <p:nvPr>
            <p:ph type="sldNum" sz="quarter" idx="12"/>
          </p:nvPr>
        </p:nvSpPr>
        <p:spPr>
          <a:ln/>
        </p:spPr>
        <p:txBody>
          <a:bodyPr/>
          <a:lstStyle>
            <a:lvl1pPr>
              <a:defRPr/>
            </a:lvl1pPr>
          </a:lstStyle>
          <a:p>
            <a:pPr>
              <a:defRPr/>
            </a:pPr>
            <a:fld id="{BCCAE69F-8A2C-4CC4-B2DD-BC0381DC8C3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438" y="650875"/>
            <a:ext cx="2332037"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22325" y="650875"/>
            <a:ext cx="6843713"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fld id="{CC338000-4328-4F01-8006-3F744C58B555}" type="datetime2">
              <a:rPr lang="en-US"/>
              <a:pPr>
                <a:defRPr/>
              </a:pPr>
              <a:t>Monday, February 15, 2021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1</a:t>
            </a:r>
          </a:p>
        </p:txBody>
      </p:sp>
      <p:sp>
        <p:nvSpPr>
          <p:cNvPr id="6" name="Rectangle 6"/>
          <p:cNvSpPr>
            <a:spLocks noGrp="1" noChangeArrowheads="1"/>
          </p:cNvSpPr>
          <p:nvPr>
            <p:ph type="sldNum" sz="quarter" idx="12"/>
          </p:nvPr>
        </p:nvSpPr>
        <p:spPr>
          <a:ln/>
        </p:spPr>
        <p:txBody>
          <a:bodyPr/>
          <a:lstStyle>
            <a:lvl1pPr>
              <a:defRPr/>
            </a:lvl1pPr>
          </a:lstStyle>
          <a:p>
            <a:pPr>
              <a:defRPr/>
            </a:pPr>
            <a:fld id="{406B823D-5F77-428B-9EC0-7674CD315074}"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822325" y="650875"/>
            <a:ext cx="9328150" cy="1219200"/>
          </a:xfrm>
        </p:spPr>
        <p:txBody>
          <a:bodyPr/>
          <a:lstStyle/>
          <a:p>
            <a:r>
              <a:rPr lang="en-US" smtClean="0"/>
              <a:t>Click to edit Master title style</a:t>
            </a:r>
            <a:endParaRPr lang="en-IN"/>
          </a:p>
        </p:txBody>
      </p:sp>
      <p:sp>
        <p:nvSpPr>
          <p:cNvPr id="3" name="Content Placeholder 2"/>
          <p:cNvSpPr>
            <a:spLocks noGrp="1"/>
          </p:cNvSpPr>
          <p:nvPr>
            <p:ph sz="quarter" idx="1"/>
          </p:nvPr>
        </p:nvSpPr>
        <p:spPr>
          <a:xfrm>
            <a:off x="822325" y="2112963"/>
            <a:ext cx="4587875" cy="2117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quarter" idx="2"/>
          </p:nvPr>
        </p:nvSpPr>
        <p:spPr>
          <a:xfrm>
            <a:off x="5562600" y="2112963"/>
            <a:ext cx="4587875" cy="2117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822325" y="4383088"/>
            <a:ext cx="4587875" cy="2119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Content Placeholder 5"/>
          <p:cNvSpPr>
            <a:spLocks noGrp="1"/>
          </p:cNvSpPr>
          <p:nvPr>
            <p:ph sz="quarter" idx="4"/>
          </p:nvPr>
        </p:nvSpPr>
        <p:spPr>
          <a:xfrm>
            <a:off x="5562600" y="4383088"/>
            <a:ext cx="4587875" cy="2119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Rectangle 4"/>
          <p:cNvSpPr>
            <a:spLocks noGrp="1" noChangeArrowheads="1"/>
          </p:cNvSpPr>
          <p:nvPr>
            <p:ph type="dt" sz="half" idx="10"/>
          </p:nvPr>
        </p:nvSpPr>
        <p:spPr>
          <a:ln/>
        </p:spPr>
        <p:txBody>
          <a:bodyPr/>
          <a:lstStyle>
            <a:lvl1pPr>
              <a:defRPr/>
            </a:lvl1pPr>
          </a:lstStyle>
          <a:p>
            <a:pPr>
              <a:defRPr/>
            </a:pPr>
            <a:fld id="{4EEA94EE-104B-4B80-A89B-43F94321F071}" type="datetime2">
              <a:rPr lang="en-US"/>
              <a:pPr>
                <a:defRPr/>
              </a:pPr>
              <a:t>Monday, February 15, 2021</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1</a:t>
            </a:r>
          </a:p>
        </p:txBody>
      </p:sp>
      <p:sp>
        <p:nvSpPr>
          <p:cNvPr id="9" name="Rectangle 6"/>
          <p:cNvSpPr>
            <a:spLocks noGrp="1" noChangeArrowheads="1"/>
          </p:cNvSpPr>
          <p:nvPr>
            <p:ph type="sldNum" sz="quarter" idx="12"/>
          </p:nvPr>
        </p:nvSpPr>
        <p:spPr>
          <a:ln/>
        </p:spPr>
        <p:txBody>
          <a:bodyPr/>
          <a:lstStyle>
            <a:lvl1pPr>
              <a:defRPr/>
            </a:lvl1pPr>
          </a:lstStyle>
          <a:p>
            <a:pPr>
              <a:defRPr/>
            </a:pPr>
            <a:fld id="{D9B4A712-DFD7-410F-B28D-381C701E4715}"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22325" y="650875"/>
            <a:ext cx="932815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3" name="Rectangle 4"/>
          <p:cNvSpPr>
            <a:spLocks noGrp="1" noChangeArrowheads="1"/>
          </p:cNvSpPr>
          <p:nvPr>
            <p:ph type="dt" sz="half" idx="10"/>
          </p:nvPr>
        </p:nvSpPr>
        <p:spPr>
          <a:ln/>
        </p:spPr>
        <p:txBody>
          <a:bodyPr/>
          <a:lstStyle>
            <a:lvl1pPr>
              <a:defRPr/>
            </a:lvl1pPr>
          </a:lstStyle>
          <a:p>
            <a:pPr>
              <a:defRPr/>
            </a:pPr>
            <a:fld id="{FA778CE3-0482-45D0-A064-B5A71625C966}" type="datetime2">
              <a:rPr lang="en-US"/>
              <a:pPr>
                <a:defRPr/>
              </a:pPr>
              <a:t>Monday, February 15, 2021</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1</a:t>
            </a:r>
          </a:p>
        </p:txBody>
      </p:sp>
      <p:sp>
        <p:nvSpPr>
          <p:cNvPr id="5" name="Rectangle 6"/>
          <p:cNvSpPr>
            <a:spLocks noGrp="1" noChangeArrowheads="1"/>
          </p:cNvSpPr>
          <p:nvPr>
            <p:ph type="sldNum" sz="quarter" idx="12"/>
          </p:nvPr>
        </p:nvSpPr>
        <p:spPr>
          <a:ln/>
        </p:spPr>
        <p:txBody>
          <a:bodyPr/>
          <a:lstStyle>
            <a:lvl1pPr>
              <a:defRPr/>
            </a:lvl1pPr>
          </a:lstStyle>
          <a:p>
            <a:pPr>
              <a:defRPr/>
            </a:pPr>
            <a:fld id="{139D816B-021F-40AC-BFE0-F9C92DE2D944}"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fld id="{13191C67-60CA-4BED-9D08-04500FA66875}" type="datetime2">
              <a:rPr lang="en-US"/>
              <a:pPr>
                <a:defRPr/>
              </a:pPr>
              <a:t>Monday, February 15, 2021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1</a:t>
            </a:r>
          </a:p>
        </p:txBody>
      </p:sp>
      <p:sp>
        <p:nvSpPr>
          <p:cNvPr id="6" name="Rectangle 6"/>
          <p:cNvSpPr>
            <a:spLocks noGrp="1" noChangeArrowheads="1"/>
          </p:cNvSpPr>
          <p:nvPr>
            <p:ph type="sldNum" sz="quarter" idx="12"/>
          </p:nvPr>
        </p:nvSpPr>
        <p:spPr>
          <a:ln/>
        </p:spPr>
        <p:txBody>
          <a:bodyPr/>
          <a:lstStyle>
            <a:lvl1pPr>
              <a:defRPr/>
            </a:lvl1pPr>
          </a:lstStyle>
          <a:p>
            <a:pPr>
              <a:defRPr/>
            </a:pPr>
            <a:fld id="{C353C83D-B4D6-477C-988E-2455504F388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775" y="4700588"/>
            <a:ext cx="9326563" cy="1452562"/>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866775" y="3100388"/>
            <a:ext cx="9326563" cy="16002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710086A1-2844-425C-9C12-379D4772CFBC}" type="datetime2">
              <a:rPr lang="en-US"/>
              <a:pPr>
                <a:defRPr/>
              </a:pPr>
              <a:t>Monday, February 15, 2021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1</a:t>
            </a:r>
          </a:p>
        </p:txBody>
      </p:sp>
      <p:sp>
        <p:nvSpPr>
          <p:cNvPr id="6" name="Rectangle 6"/>
          <p:cNvSpPr>
            <a:spLocks noGrp="1" noChangeArrowheads="1"/>
          </p:cNvSpPr>
          <p:nvPr>
            <p:ph type="sldNum" sz="quarter" idx="12"/>
          </p:nvPr>
        </p:nvSpPr>
        <p:spPr>
          <a:ln/>
        </p:spPr>
        <p:txBody>
          <a:bodyPr/>
          <a:lstStyle>
            <a:lvl1pPr>
              <a:defRPr/>
            </a:lvl1pPr>
          </a:lstStyle>
          <a:p>
            <a:pPr>
              <a:defRPr/>
            </a:pPr>
            <a:fld id="{D0970C2F-B874-4AAB-B362-CFA09448BEAB}"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22325" y="2112963"/>
            <a:ext cx="4587875" cy="4389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5562600" y="2112963"/>
            <a:ext cx="4587875" cy="4389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a:defRPr/>
            </a:pPr>
            <a:fld id="{646CCA54-B854-4F09-8DB4-0FEF1502752C}" type="datetime2">
              <a:rPr lang="en-US"/>
              <a:pPr>
                <a:defRPr/>
              </a:pPr>
              <a:t>Monday, February 15, 2021</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1</a:t>
            </a:r>
          </a:p>
        </p:txBody>
      </p:sp>
      <p:sp>
        <p:nvSpPr>
          <p:cNvPr id="7" name="Rectangle 6"/>
          <p:cNvSpPr>
            <a:spLocks noGrp="1" noChangeArrowheads="1"/>
          </p:cNvSpPr>
          <p:nvPr>
            <p:ph type="sldNum" sz="quarter" idx="12"/>
          </p:nvPr>
        </p:nvSpPr>
        <p:spPr>
          <a:ln/>
        </p:spPr>
        <p:txBody>
          <a:bodyPr/>
          <a:lstStyle>
            <a:lvl1pPr>
              <a:defRPr/>
            </a:lvl1pPr>
          </a:lstStyle>
          <a:p>
            <a:pPr>
              <a:defRPr/>
            </a:pPr>
            <a:fld id="{5E85E7D7-EA6B-44C5-BEF2-837FB9E88B92}"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5" y="293688"/>
            <a:ext cx="9874250" cy="12192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549275" y="1636713"/>
            <a:ext cx="4848225"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9275" y="2319338"/>
            <a:ext cx="4848225"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5573713" y="1636713"/>
            <a:ext cx="4849812"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73713" y="2319338"/>
            <a:ext cx="4849812"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Rectangle 4"/>
          <p:cNvSpPr>
            <a:spLocks noGrp="1" noChangeArrowheads="1"/>
          </p:cNvSpPr>
          <p:nvPr>
            <p:ph type="dt" sz="half" idx="10"/>
          </p:nvPr>
        </p:nvSpPr>
        <p:spPr>
          <a:ln/>
        </p:spPr>
        <p:txBody>
          <a:bodyPr/>
          <a:lstStyle>
            <a:lvl1pPr>
              <a:defRPr/>
            </a:lvl1pPr>
          </a:lstStyle>
          <a:p>
            <a:pPr>
              <a:defRPr/>
            </a:pPr>
            <a:fld id="{F12CF977-B763-4945-8950-879F8CA87010}" type="datetime2">
              <a:rPr lang="en-US"/>
              <a:pPr>
                <a:defRPr/>
              </a:pPr>
              <a:t>Monday, February 15, 2021</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1</a:t>
            </a:r>
          </a:p>
        </p:txBody>
      </p:sp>
      <p:sp>
        <p:nvSpPr>
          <p:cNvPr id="9" name="Rectangle 6"/>
          <p:cNvSpPr>
            <a:spLocks noGrp="1" noChangeArrowheads="1"/>
          </p:cNvSpPr>
          <p:nvPr>
            <p:ph type="sldNum" sz="quarter" idx="12"/>
          </p:nvPr>
        </p:nvSpPr>
        <p:spPr>
          <a:ln/>
        </p:spPr>
        <p:txBody>
          <a:bodyPr/>
          <a:lstStyle>
            <a:lvl1pPr>
              <a:defRPr/>
            </a:lvl1pPr>
          </a:lstStyle>
          <a:p>
            <a:pPr>
              <a:defRPr/>
            </a:pPr>
            <a:fld id="{F333A4F9-A3A6-493B-8E82-5682E155C04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Rectangle 4"/>
          <p:cNvSpPr>
            <a:spLocks noGrp="1" noChangeArrowheads="1"/>
          </p:cNvSpPr>
          <p:nvPr>
            <p:ph type="dt" sz="half" idx="10"/>
          </p:nvPr>
        </p:nvSpPr>
        <p:spPr>
          <a:ln/>
        </p:spPr>
        <p:txBody>
          <a:bodyPr/>
          <a:lstStyle>
            <a:lvl1pPr>
              <a:defRPr/>
            </a:lvl1pPr>
          </a:lstStyle>
          <a:p>
            <a:pPr>
              <a:defRPr/>
            </a:pPr>
            <a:fld id="{7B434696-3E81-4079-A6EE-55EBAE84EBF2}" type="datetime2">
              <a:rPr lang="en-US"/>
              <a:pPr>
                <a:defRPr/>
              </a:pPr>
              <a:t>Monday, February 15, 2021</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1</a:t>
            </a:r>
          </a:p>
        </p:txBody>
      </p:sp>
      <p:sp>
        <p:nvSpPr>
          <p:cNvPr id="5" name="Rectangle 6"/>
          <p:cNvSpPr>
            <a:spLocks noGrp="1" noChangeArrowheads="1"/>
          </p:cNvSpPr>
          <p:nvPr>
            <p:ph type="sldNum" sz="quarter" idx="12"/>
          </p:nvPr>
        </p:nvSpPr>
        <p:spPr>
          <a:ln/>
        </p:spPr>
        <p:txBody>
          <a:bodyPr/>
          <a:lstStyle>
            <a:lvl1pPr>
              <a:defRPr/>
            </a:lvl1pPr>
          </a:lstStyle>
          <a:p>
            <a:pPr>
              <a:defRPr/>
            </a:pPr>
            <a:fld id="{CCF64DB7-372A-48BD-A182-A9181E94E3A1}"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16AFF431-5768-4CAC-9618-15AE480E77CC}" type="datetime2">
              <a:rPr lang="en-US"/>
              <a:pPr>
                <a:defRPr/>
              </a:pPr>
              <a:t>Monday, February 15, 2021</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1</a:t>
            </a:r>
          </a:p>
        </p:txBody>
      </p:sp>
      <p:sp>
        <p:nvSpPr>
          <p:cNvPr id="4" name="Rectangle 6"/>
          <p:cNvSpPr>
            <a:spLocks noGrp="1" noChangeArrowheads="1"/>
          </p:cNvSpPr>
          <p:nvPr>
            <p:ph type="sldNum" sz="quarter" idx="12"/>
          </p:nvPr>
        </p:nvSpPr>
        <p:spPr>
          <a:ln/>
        </p:spPr>
        <p:txBody>
          <a:bodyPr/>
          <a:lstStyle>
            <a:lvl1pPr>
              <a:defRPr/>
            </a:lvl1pPr>
          </a:lstStyle>
          <a:p>
            <a:pPr>
              <a:defRPr/>
            </a:pPr>
            <a:fld id="{00BB630D-781F-4469-A568-712F995DF308}"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9275" y="290513"/>
            <a:ext cx="3609975" cy="1239837"/>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4289425" y="290513"/>
            <a:ext cx="6134100" cy="62436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549275" y="1530350"/>
            <a:ext cx="3609975" cy="5003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4CECDD65-1CA8-41E5-B5C9-BC43CC68C736}" type="datetime2">
              <a:rPr lang="en-US"/>
              <a:pPr>
                <a:defRPr/>
              </a:pPr>
              <a:t>Monday, February 15, 2021</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1</a:t>
            </a:r>
          </a:p>
        </p:txBody>
      </p:sp>
      <p:sp>
        <p:nvSpPr>
          <p:cNvPr id="7" name="Rectangle 6"/>
          <p:cNvSpPr>
            <a:spLocks noGrp="1" noChangeArrowheads="1"/>
          </p:cNvSpPr>
          <p:nvPr>
            <p:ph type="sldNum" sz="quarter" idx="12"/>
          </p:nvPr>
        </p:nvSpPr>
        <p:spPr>
          <a:ln/>
        </p:spPr>
        <p:txBody>
          <a:bodyPr/>
          <a:lstStyle>
            <a:lvl1pPr>
              <a:defRPr/>
            </a:lvl1pPr>
          </a:lstStyle>
          <a:p>
            <a:pPr>
              <a:defRPr/>
            </a:pPr>
            <a:fld id="{BF5F46C8-72F2-4D8C-901E-E62194310F28}"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1063" y="5121275"/>
            <a:ext cx="6583362" cy="603250"/>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2151063" y="654050"/>
            <a:ext cx="6583362" cy="43894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smtClean="0"/>
          </a:p>
        </p:txBody>
      </p:sp>
      <p:sp>
        <p:nvSpPr>
          <p:cNvPr id="4" name="Text Placeholder 3"/>
          <p:cNvSpPr>
            <a:spLocks noGrp="1"/>
          </p:cNvSpPr>
          <p:nvPr>
            <p:ph type="body" sz="half" idx="2"/>
          </p:nvPr>
        </p:nvSpPr>
        <p:spPr>
          <a:xfrm>
            <a:off x="2151063" y="5724525"/>
            <a:ext cx="6583362" cy="8588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F50A46EF-53AE-4CD4-B015-8E9CD82C3B23}" type="datetime2">
              <a:rPr lang="en-US"/>
              <a:pPr>
                <a:defRPr/>
              </a:pPr>
              <a:t>Monday, February 15, 2021</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1</a:t>
            </a:r>
          </a:p>
        </p:txBody>
      </p:sp>
      <p:sp>
        <p:nvSpPr>
          <p:cNvPr id="7" name="Rectangle 6"/>
          <p:cNvSpPr>
            <a:spLocks noGrp="1" noChangeArrowheads="1"/>
          </p:cNvSpPr>
          <p:nvPr>
            <p:ph type="sldNum" sz="quarter" idx="12"/>
          </p:nvPr>
        </p:nvSpPr>
        <p:spPr>
          <a:ln/>
        </p:spPr>
        <p:txBody>
          <a:bodyPr/>
          <a:lstStyle>
            <a:lvl1pPr>
              <a:defRPr/>
            </a:lvl1pPr>
          </a:lstStyle>
          <a:p>
            <a:pPr>
              <a:defRPr/>
            </a:pPr>
            <a:fld id="{7CF462F4-BE6C-46E1-9D93-7B1187B0210E}"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822325" y="650875"/>
            <a:ext cx="9328150" cy="1219200"/>
          </a:xfrm>
          <a:prstGeom prst="rect">
            <a:avLst/>
          </a:prstGeom>
          <a:noFill/>
          <a:ln w="9525">
            <a:noFill/>
            <a:miter lim="800000"/>
            <a:headEnd/>
            <a:tailEnd/>
          </a:ln>
        </p:spPr>
        <p:txBody>
          <a:bodyPr vert="horz" wrap="square" lIns="91410" tIns="45705" rIns="91410" bIns="45705" numCol="1" anchor="ctr" anchorCtr="0" compatLnSpc="1">
            <a:prstTxWarp prst="textNoShape">
              <a:avLst/>
            </a:prstTxWarp>
          </a:bodyPr>
          <a:lstStyle/>
          <a:p>
            <a:pPr lvl="0"/>
            <a:r>
              <a:rPr lang="en-US" smtClean="0"/>
              <a:t>Click to edit Master title style</a:t>
            </a:r>
          </a:p>
        </p:txBody>
      </p:sp>
      <p:sp>
        <p:nvSpPr>
          <p:cNvPr id="3075" name="Rectangle 3"/>
          <p:cNvSpPr>
            <a:spLocks noGrp="1" noChangeArrowheads="1"/>
          </p:cNvSpPr>
          <p:nvPr>
            <p:ph type="body" idx="1"/>
          </p:nvPr>
        </p:nvSpPr>
        <p:spPr bwMode="auto">
          <a:xfrm>
            <a:off x="822325" y="2112963"/>
            <a:ext cx="9328150" cy="4389437"/>
          </a:xfrm>
          <a:prstGeom prst="rect">
            <a:avLst/>
          </a:prstGeom>
          <a:noFill/>
          <a:ln w="9525">
            <a:noFill/>
            <a:miter lim="800000"/>
            <a:headEnd/>
            <a:tailEnd/>
          </a:ln>
        </p:spPr>
        <p:txBody>
          <a:bodyPr vert="horz" wrap="square" lIns="91410" tIns="45705" rIns="91410" bIns="45705"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822325" y="6664325"/>
            <a:ext cx="2286000" cy="488950"/>
          </a:xfrm>
          <a:prstGeom prst="rect">
            <a:avLst/>
          </a:prstGeom>
          <a:noFill/>
          <a:ln w="9525">
            <a:noFill/>
            <a:miter lim="800000"/>
            <a:headEnd/>
            <a:tailEnd/>
          </a:ln>
          <a:effectLst/>
        </p:spPr>
        <p:txBody>
          <a:bodyPr vert="horz" wrap="square" lIns="91410" tIns="45705" rIns="91410" bIns="45705" numCol="1" anchor="t" anchorCtr="0" compatLnSpc="1">
            <a:prstTxWarp prst="textNoShape">
              <a:avLst/>
            </a:prstTxWarp>
          </a:bodyPr>
          <a:lstStyle>
            <a:lvl1pPr algn="l">
              <a:defRPr sz="1400">
                <a:solidFill>
                  <a:schemeClr val="tx1"/>
                </a:solidFill>
                <a:latin typeface="Times New Roman" pitchFamily="18" charset="0"/>
                <a:cs typeface="+mn-cs"/>
              </a:defRPr>
            </a:lvl1pPr>
          </a:lstStyle>
          <a:p>
            <a:pPr>
              <a:defRPr/>
            </a:pPr>
            <a:fld id="{4238A48C-1AFF-4E81-A641-2ABE0B66E963}" type="datetime2">
              <a:rPr lang="en-US"/>
              <a:pPr>
                <a:defRPr/>
              </a:pPr>
              <a:t>Monday, February 15, 2021</a:t>
            </a:fld>
            <a:endParaRPr lang="en-US"/>
          </a:p>
        </p:txBody>
      </p:sp>
      <p:sp>
        <p:nvSpPr>
          <p:cNvPr id="1029" name="Rectangle 5"/>
          <p:cNvSpPr>
            <a:spLocks noGrp="1" noChangeArrowheads="1"/>
          </p:cNvSpPr>
          <p:nvPr>
            <p:ph type="ftr" sz="quarter" idx="3"/>
          </p:nvPr>
        </p:nvSpPr>
        <p:spPr bwMode="auto">
          <a:xfrm>
            <a:off x="3749675" y="6664325"/>
            <a:ext cx="3473450" cy="488950"/>
          </a:xfrm>
          <a:prstGeom prst="rect">
            <a:avLst/>
          </a:prstGeom>
          <a:noFill/>
          <a:ln w="9525">
            <a:noFill/>
            <a:miter lim="800000"/>
            <a:headEnd/>
            <a:tailEnd/>
          </a:ln>
          <a:effectLst/>
        </p:spPr>
        <p:txBody>
          <a:bodyPr vert="horz" wrap="square" lIns="91410" tIns="45705" rIns="91410" bIns="45705" numCol="1" anchor="t" anchorCtr="0" compatLnSpc="1">
            <a:prstTxWarp prst="textNoShape">
              <a:avLst/>
            </a:prstTxWarp>
          </a:bodyPr>
          <a:lstStyle>
            <a:lvl1pPr algn="ctr">
              <a:defRPr sz="1400">
                <a:solidFill>
                  <a:schemeClr val="tx1"/>
                </a:solidFill>
                <a:latin typeface="Times New Roman" pitchFamily="18" charset="0"/>
                <a:cs typeface="+mn-cs"/>
              </a:defRPr>
            </a:lvl1pPr>
          </a:lstStyle>
          <a:p>
            <a:pPr>
              <a:defRPr/>
            </a:pPr>
            <a:r>
              <a:rPr lang="en-US"/>
              <a:t>1</a:t>
            </a:r>
          </a:p>
        </p:txBody>
      </p:sp>
      <p:sp>
        <p:nvSpPr>
          <p:cNvPr id="1030" name="Rectangle 6"/>
          <p:cNvSpPr>
            <a:spLocks noGrp="1" noChangeArrowheads="1"/>
          </p:cNvSpPr>
          <p:nvPr>
            <p:ph type="sldNum" sz="quarter" idx="4"/>
          </p:nvPr>
        </p:nvSpPr>
        <p:spPr bwMode="auto">
          <a:xfrm>
            <a:off x="7864475" y="6664325"/>
            <a:ext cx="2286000" cy="488950"/>
          </a:xfrm>
          <a:prstGeom prst="rect">
            <a:avLst/>
          </a:prstGeom>
          <a:noFill/>
          <a:ln w="9525">
            <a:noFill/>
            <a:miter lim="800000"/>
            <a:headEnd/>
            <a:tailEnd/>
          </a:ln>
          <a:effectLst/>
        </p:spPr>
        <p:txBody>
          <a:bodyPr vert="horz" wrap="square" lIns="91410" tIns="45705" rIns="91410" bIns="45705" numCol="1" anchor="t" anchorCtr="0" compatLnSpc="1">
            <a:prstTxWarp prst="textNoShape">
              <a:avLst/>
            </a:prstTxWarp>
          </a:bodyPr>
          <a:lstStyle>
            <a:lvl1pPr algn="r">
              <a:defRPr sz="1400">
                <a:solidFill>
                  <a:schemeClr val="tx1"/>
                </a:solidFill>
                <a:latin typeface="Times New Roman" pitchFamily="18" charset="0"/>
                <a:cs typeface="+mn-cs"/>
              </a:defRPr>
            </a:lvl1pPr>
          </a:lstStyle>
          <a:p>
            <a:pPr>
              <a:defRPr/>
            </a:pPr>
            <a:fld id="{79966B9C-EC68-485E-B645-F05AC409D94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549275" y="406400"/>
            <a:ext cx="9874250" cy="1463675"/>
          </a:xfrm>
          <a:prstGeom prst="rect">
            <a:avLst/>
          </a:prstGeom>
          <a:noFill/>
          <a:ln w="9525">
            <a:noFill/>
            <a:miter lim="800000"/>
            <a:headEnd/>
            <a:tailEnd/>
          </a:ln>
        </p:spPr>
        <p:txBody>
          <a:bodyPr lIns="104498" tIns="52249" rIns="104498" bIns="52249" anchor="ctr"/>
          <a:lstStyle/>
          <a:p>
            <a:pPr algn="ctr">
              <a:defRPr/>
            </a:pPr>
            <a:r>
              <a:rPr lang="en-US" sz="5000" dirty="0">
                <a:solidFill>
                  <a:schemeClr val="tx2"/>
                </a:solidFill>
                <a:effectLst>
                  <a:outerShdw blurRad="38100" dist="38100" dir="2700000" algn="tl">
                    <a:srgbClr val="000000"/>
                  </a:outerShdw>
                </a:effectLst>
                <a:cs typeface="+mn-cs"/>
              </a:rPr>
              <a:t>Vane Pump</a:t>
            </a:r>
          </a:p>
        </p:txBody>
      </p:sp>
      <p:pic>
        <p:nvPicPr>
          <p:cNvPr id="83971" name="Picture 5" descr="schpmp"/>
          <p:cNvPicPr>
            <a:picLocks noChangeAspect="1" noChangeArrowheads="1" noCrop="1"/>
          </p:cNvPicPr>
          <p:nvPr/>
        </p:nvPicPr>
        <p:blipFill>
          <a:blip r:embed="rId2"/>
          <a:srcRect/>
          <a:stretch>
            <a:fillRect/>
          </a:stretch>
        </p:blipFill>
        <p:spPr bwMode="auto">
          <a:xfrm>
            <a:off x="1279525" y="1544638"/>
            <a:ext cx="7589838" cy="5127625"/>
          </a:xfrm>
          <a:prstGeom prst="rect">
            <a:avLst/>
          </a:prstGeom>
          <a:noFill/>
          <a:ln w="9525">
            <a:noFill/>
            <a:miter lim="800000"/>
            <a:headEnd/>
            <a:tailEnd/>
          </a:ln>
        </p:spPr>
      </p:pic>
      <p:sp>
        <p:nvSpPr>
          <p:cNvPr id="2" name="Oval 1"/>
          <p:cNvSpPr/>
          <p:nvPr/>
        </p:nvSpPr>
        <p:spPr bwMode="auto">
          <a:xfrm>
            <a:off x="7687355" y="3733495"/>
            <a:ext cx="910740" cy="986635"/>
          </a:xfrm>
          <a:prstGeom prst="ellipse">
            <a:avLst/>
          </a:pr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smtClean="0">
              <a:ln>
                <a:noFill/>
              </a:ln>
              <a:solidFill>
                <a:srgbClr val="006600"/>
              </a:solidFill>
              <a:effectLst/>
              <a:latin typeface="Times New Roman" pitchFamily="18" charset="0"/>
            </a:endParaRPr>
          </a:p>
        </p:txBody>
      </p:sp>
      <p:sp>
        <p:nvSpPr>
          <p:cNvPr id="5" name="Oval 4"/>
          <p:cNvSpPr/>
          <p:nvPr/>
        </p:nvSpPr>
        <p:spPr bwMode="auto">
          <a:xfrm>
            <a:off x="2147020" y="2898650"/>
            <a:ext cx="910740" cy="986635"/>
          </a:xfrm>
          <a:prstGeom prst="ellipse">
            <a:avLst/>
          </a:pr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smtClean="0">
              <a:ln>
                <a:noFill/>
              </a:ln>
              <a:solidFill>
                <a:srgbClr val="006600"/>
              </a:solidFill>
              <a:effectLst/>
              <a:latin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Date Placeholder 3"/>
          <p:cNvSpPr>
            <a:spLocks noGrp="1"/>
          </p:cNvSpPr>
          <p:nvPr>
            <p:ph type="dt" sz="quarter" idx="10"/>
          </p:nvPr>
        </p:nvSpPr>
        <p:spPr/>
        <p:txBody>
          <a:bodyPr/>
          <a:lstStyle/>
          <a:p>
            <a:pPr>
              <a:defRPr/>
            </a:pPr>
            <a:fld id="{ADE8EBF4-5157-4982-8A8E-545F9A33897F}" type="datetime2">
              <a:rPr lang="en-US" smtClean="0"/>
              <a:pPr>
                <a:defRPr/>
              </a:pPr>
              <a:t>Monday, February 15, 2021</a:t>
            </a:fld>
            <a:endParaRPr lang="en-US" smtClean="0"/>
          </a:p>
        </p:txBody>
      </p:sp>
      <p:sp>
        <p:nvSpPr>
          <p:cNvPr id="82947" name="Slide Number Placeholder 4"/>
          <p:cNvSpPr>
            <a:spLocks noGrp="1"/>
          </p:cNvSpPr>
          <p:nvPr>
            <p:ph type="sldNum" sz="quarter" idx="12"/>
          </p:nvPr>
        </p:nvSpPr>
        <p:spPr/>
        <p:txBody>
          <a:bodyPr/>
          <a:lstStyle/>
          <a:p>
            <a:pPr>
              <a:defRPr/>
            </a:pPr>
            <a:fld id="{134FD791-6361-41CE-B928-D6623FA08B91}" type="slidenum">
              <a:rPr lang="en-US" smtClean="0"/>
              <a:pPr>
                <a:defRPr/>
              </a:pPr>
              <a:t>10</a:t>
            </a:fld>
            <a:endParaRPr lang="en-US" smtClean="0"/>
          </a:p>
        </p:txBody>
      </p:sp>
      <p:sp>
        <p:nvSpPr>
          <p:cNvPr id="92164" name="Rectangle 5"/>
          <p:cNvSpPr>
            <a:spLocks noChangeArrowheads="1"/>
          </p:cNvSpPr>
          <p:nvPr/>
        </p:nvSpPr>
        <p:spPr bwMode="auto">
          <a:xfrm>
            <a:off x="2895600" y="0"/>
            <a:ext cx="4575175" cy="708025"/>
          </a:xfrm>
          <a:prstGeom prst="rect">
            <a:avLst/>
          </a:prstGeom>
          <a:noFill/>
          <a:ln w="9525">
            <a:noFill/>
            <a:miter lim="800000"/>
            <a:headEnd/>
            <a:tailEnd/>
          </a:ln>
        </p:spPr>
        <p:txBody>
          <a:bodyPr wrap="none">
            <a:spAutoFit/>
          </a:bodyPr>
          <a:lstStyle/>
          <a:p>
            <a:pPr algn="ctr"/>
            <a:r>
              <a:rPr lang="en-US" sz="4000" b="1"/>
              <a:t>Rotary Vane Pumps</a:t>
            </a:r>
            <a:endParaRPr lang="en-US" sz="4000"/>
          </a:p>
        </p:txBody>
      </p:sp>
      <p:pic>
        <p:nvPicPr>
          <p:cNvPr id="92165" name="Picture 2"/>
          <p:cNvPicPr>
            <a:picLocks noChangeAspect="1" noChangeArrowheads="1"/>
          </p:cNvPicPr>
          <p:nvPr/>
        </p:nvPicPr>
        <p:blipFill>
          <a:blip r:embed="rId2"/>
          <a:srcRect/>
          <a:stretch>
            <a:fillRect/>
          </a:stretch>
        </p:blipFill>
        <p:spPr bwMode="auto">
          <a:xfrm>
            <a:off x="990600" y="914400"/>
            <a:ext cx="9297988" cy="5534025"/>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Date Placeholder 3"/>
          <p:cNvSpPr>
            <a:spLocks noGrp="1"/>
          </p:cNvSpPr>
          <p:nvPr>
            <p:ph type="dt" sz="quarter" idx="10"/>
          </p:nvPr>
        </p:nvSpPr>
        <p:spPr/>
        <p:txBody>
          <a:bodyPr/>
          <a:lstStyle/>
          <a:p>
            <a:pPr>
              <a:defRPr/>
            </a:pPr>
            <a:fld id="{E63FDB50-E79C-4A37-92AB-10025C1F17E3}" type="datetime2">
              <a:rPr lang="en-US" smtClean="0"/>
              <a:pPr>
                <a:defRPr/>
              </a:pPr>
              <a:t>Monday, February 15, 2021</a:t>
            </a:fld>
            <a:endParaRPr lang="en-US" smtClean="0"/>
          </a:p>
        </p:txBody>
      </p:sp>
      <p:sp>
        <p:nvSpPr>
          <p:cNvPr id="83971" name="Slide Number Placeholder 4"/>
          <p:cNvSpPr>
            <a:spLocks noGrp="1"/>
          </p:cNvSpPr>
          <p:nvPr>
            <p:ph type="sldNum" sz="quarter" idx="12"/>
          </p:nvPr>
        </p:nvSpPr>
        <p:spPr/>
        <p:txBody>
          <a:bodyPr/>
          <a:lstStyle/>
          <a:p>
            <a:pPr>
              <a:defRPr/>
            </a:pPr>
            <a:fld id="{F94F9932-32D3-4F1D-99C8-7F1424254C87}" type="slidenum">
              <a:rPr lang="en-US" smtClean="0"/>
              <a:pPr>
                <a:defRPr/>
              </a:pPr>
              <a:t>11</a:t>
            </a:fld>
            <a:endParaRPr lang="en-US" smtClean="0"/>
          </a:p>
        </p:txBody>
      </p:sp>
      <p:pic>
        <p:nvPicPr>
          <p:cNvPr id="93188" name="Picture 2"/>
          <p:cNvPicPr>
            <a:picLocks noChangeAspect="1" noChangeArrowheads="1"/>
          </p:cNvPicPr>
          <p:nvPr/>
        </p:nvPicPr>
        <p:blipFill>
          <a:blip r:embed="rId2"/>
          <a:srcRect/>
          <a:stretch>
            <a:fillRect/>
          </a:stretch>
        </p:blipFill>
        <p:spPr bwMode="auto">
          <a:xfrm>
            <a:off x="1341438" y="0"/>
            <a:ext cx="9631362" cy="609600"/>
          </a:xfrm>
          <a:prstGeom prst="rect">
            <a:avLst/>
          </a:prstGeom>
          <a:noFill/>
          <a:ln w="9525" algn="ctr">
            <a:noFill/>
            <a:miter lim="800000"/>
            <a:headEnd/>
            <a:tailEnd/>
          </a:ln>
        </p:spPr>
      </p:pic>
      <p:pic>
        <p:nvPicPr>
          <p:cNvPr id="93189" name="Picture 3"/>
          <p:cNvPicPr>
            <a:picLocks noChangeAspect="1" noChangeArrowheads="1"/>
          </p:cNvPicPr>
          <p:nvPr/>
        </p:nvPicPr>
        <p:blipFill>
          <a:blip r:embed="rId3"/>
          <a:srcRect/>
          <a:stretch>
            <a:fillRect/>
          </a:stretch>
        </p:blipFill>
        <p:spPr bwMode="auto">
          <a:xfrm>
            <a:off x="0" y="1066800"/>
            <a:ext cx="10888663" cy="5138738"/>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Date Placeholder 3"/>
          <p:cNvSpPr>
            <a:spLocks noGrp="1"/>
          </p:cNvSpPr>
          <p:nvPr>
            <p:ph type="dt" sz="quarter" idx="10"/>
          </p:nvPr>
        </p:nvSpPr>
        <p:spPr/>
        <p:txBody>
          <a:bodyPr/>
          <a:lstStyle/>
          <a:p>
            <a:pPr>
              <a:defRPr/>
            </a:pPr>
            <a:fld id="{D8874DCA-8317-4DA4-BC80-1818B6C82011}" type="datetime2">
              <a:rPr lang="en-US" smtClean="0"/>
              <a:pPr>
                <a:defRPr/>
              </a:pPr>
              <a:t>Monday, February 15, 2021</a:t>
            </a:fld>
            <a:endParaRPr lang="en-US" smtClean="0"/>
          </a:p>
        </p:txBody>
      </p:sp>
      <p:sp>
        <p:nvSpPr>
          <p:cNvPr id="84995" name="Slide Number Placeholder 4"/>
          <p:cNvSpPr>
            <a:spLocks noGrp="1"/>
          </p:cNvSpPr>
          <p:nvPr>
            <p:ph type="sldNum" sz="quarter" idx="12"/>
          </p:nvPr>
        </p:nvSpPr>
        <p:spPr/>
        <p:txBody>
          <a:bodyPr/>
          <a:lstStyle/>
          <a:p>
            <a:pPr>
              <a:defRPr/>
            </a:pPr>
            <a:fld id="{70D23C7E-1389-4E03-99D9-E70DAD67B8BB}" type="slidenum">
              <a:rPr lang="en-US" smtClean="0"/>
              <a:pPr>
                <a:defRPr/>
              </a:pPr>
              <a:t>12</a:t>
            </a:fld>
            <a:endParaRPr lang="en-US" smtClean="0"/>
          </a:p>
        </p:txBody>
      </p:sp>
      <p:pic>
        <p:nvPicPr>
          <p:cNvPr id="94212" name="Picture 2"/>
          <p:cNvPicPr>
            <a:picLocks noChangeAspect="1" noChangeArrowheads="1"/>
          </p:cNvPicPr>
          <p:nvPr/>
        </p:nvPicPr>
        <p:blipFill>
          <a:blip r:embed="rId2"/>
          <a:srcRect/>
          <a:stretch>
            <a:fillRect/>
          </a:stretch>
        </p:blipFill>
        <p:spPr bwMode="auto">
          <a:xfrm>
            <a:off x="3048000" y="228600"/>
            <a:ext cx="3978275" cy="504825"/>
          </a:xfrm>
          <a:prstGeom prst="rect">
            <a:avLst/>
          </a:prstGeom>
          <a:noFill/>
          <a:ln w="9525" algn="ctr">
            <a:noFill/>
            <a:miter lim="800000"/>
            <a:headEnd/>
            <a:tailEnd/>
          </a:ln>
        </p:spPr>
      </p:pic>
      <p:pic>
        <p:nvPicPr>
          <p:cNvPr id="94213" name="Picture 3"/>
          <p:cNvPicPr>
            <a:picLocks noChangeAspect="1" noChangeArrowheads="1"/>
          </p:cNvPicPr>
          <p:nvPr/>
        </p:nvPicPr>
        <p:blipFill>
          <a:blip r:embed="rId3"/>
          <a:srcRect/>
          <a:stretch>
            <a:fillRect/>
          </a:stretch>
        </p:blipFill>
        <p:spPr bwMode="auto">
          <a:xfrm>
            <a:off x="990600" y="838200"/>
            <a:ext cx="8277225" cy="5319713"/>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Date Placeholder 3"/>
          <p:cNvSpPr>
            <a:spLocks noGrp="1"/>
          </p:cNvSpPr>
          <p:nvPr>
            <p:ph type="dt" sz="quarter" idx="10"/>
          </p:nvPr>
        </p:nvSpPr>
        <p:spPr/>
        <p:txBody>
          <a:bodyPr/>
          <a:lstStyle/>
          <a:p>
            <a:pPr>
              <a:defRPr/>
            </a:pPr>
            <a:fld id="{9AB8C0FB-F251-4617-9AF3-482E7289642D}" type="datetime2">
              <a:rPr lang="en-US" smtClean="0"/>
              <a:pPr>
                <a:defRPr/>
              </a:pPr>
              <a:t>Monday, February 15, 2021</a:t>
            </a:fld>
            <a:endParaRPr lang="en-US" smtClean="0"/>
          </a:p>
        </p:txBody>
      </p:sp>
      <p:sp>
        <p:nvSpPr>
          <p:cNvPr id="86019" name="Slide Number Placeholder 4"/>
          <p:cNvSpPr>
            <a:spLocks noGrp="1"/>
          </p:cNvSpPr>
          <p:nvPr>
            <p:ph type="sldNum" sz="quarter" idx="12"/>
          </p:nvPr>
        </p:nvSpPr>
        <p:spPr/>
        <p:txBody>
          <a:bodyPr/>
          <a:lstStyle/>
          <a:p>
            <a:pPr>
              <a:defRPr/>
            </a:pPr>
            <a:fld id="{ABD4BCB2-3D17-4E4E-B25B-4B7F3CCEA65F}" type="slidenum">
              <a:rPr lang="en-US" smtClean="0"/>
              <a:pPr>
                <a:defRPr/>
              </a:pPr>
              <a:t>13</a:t>
            </a:fld>
            <a:endParaRPr lang="en-US" smtClean="0"/>
          </a:p>
        </p:txBody>
      </p:sp>
      <p:pic>
        <p:nvPicPr>
          <p:cNvPr id="95236" name="Picture 2"/>
          <p:cNvPicPr>
            <a:picLocks noChangeAspect="1" noChangeArrowheads="1"/>
          </p:cNvPicPr>
          <p:nvPr/>
        </p:nvPicPr>
        <p:blipFill>
          <a:blip r:embed="rId2"/>
          <a:srcRect/>
          <a:stretch>
            <a:fillRect/>
          </a:stretch>
        </p:blipFill>
        <p:spPr bwMode="auto">
          <a:xfrm>
            <a:off x="2819400" y="0"/>
            <a:ext cx="5511800" cy="1090613"/>
          </a:xfrm>
          <a:prstGeom prst="rect">
            <a:avLst/>
          </a:prstGeom>
          <a:noFill/>
          <a:ln w="9525" algn="ctr">
            <a:noFill/>
            <a:miter lim="800000"/>
            <a:headEnd/>
            <a:tailEnd/>
          </a:ln>
        </p:spPr>
      </p:pic>
      <p:pic>
        <p:nvPicPr>
          <p:cNvPr id="95237" name="Picture 3"/>
          <p:cNvPicPr>
            <a:picLocks noChangeAspect="1" noChangeArrowheads="1"/>
          </p:cNvPicPr>
          <p:nvPr/>
        </p:nvPicPr>
        <p:blipFill>
          <a:blip r:embed="rId3"/>
          <a:srcRect/>
          <a:stretch>
            <a:fillRect/>
          </a:stretch>
        </p:blipFill>
        <p:spPr bwMode="auto">
          <a:xfrm>
            <a:off x="1524000" y="1295400"/>
            <a:ext cx="8077200" cy="5033963"/>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Date Placeholder 3"/>
          <p:cNvSpPr>
            <a:spLocks noGrp="1"/>
          </p:cNvSpPr>
          <p:nvPr>
            <p:ph type="dt" sz="quarter" idx="10"/>
          </p:nvPr>
        </p:nvSpPr>
        <p:spPr/>
        <p:txBody>
          <a:bodyPr/>
          <a:lstStyle/>
          <a:p>
            <a:pPr>
              <a:defRPr/>
            </a:pPr>
            <a:fld id="{C224DE44-2038-406A-BB16-49411C349908}" type="datetime2">
              <a:rPr lang="en-US" smtClean="0"/>
              <a:pPr>
                <a:defRPr/>
              </a:pPr>
              <a:t>Monday, February 15, 2021</a:t>
            </a:fld>
            <a:endParaRPr lang="en-US" smtClean="0"/>
          </a:p>
        </p:txBody>
      </p:sp>
      <p:sp>
        <p:nvSpPr>
          <p:cNvPr id="87043" name="Slide Number Placeholder 4"/>
          <p:cNvSpPr>
            <a:spLocks noGrp="1"/>
          </p:cNvSpPr>
          <p:nvPr>
            <p:ph type="sldNum" sz="quarter" idx="12"/>
          </p:nvPr>
        </p:nvSpPr>
        <p:spPr/>
        <p:txBody>
          <a:bodyPr/>
          <a:lstStyle/>
          <a:p>
            <a:pPr>
              <a:defRPr/>
            </a:pPr>
            <a:fld id="{B700FD81-8DAD-4BF7-8693-AC3AB11887D7}" type="slidenum">
              <a:rPr lang="en-US" smtClean="0"/>
              <a:pPr>
                <a:defRPr/>
              </a:pPr>
              <a:t>14</a:t>
            </a:fld>
            <a:endParaRPr lang="en-US" smtClean="0"/>
          </a:p>
        </p:txBody>
      </p:sp>
      <p:pic>
        <p:nvPicPr>
          <p:cNvPr id="96260" name="Picture 2"/>
          <p:cNvPicPr>
            <a:picLocks noChangeAspect="1" noChangeArrowheads="1"/>
          </p:cNvPicPr>
          <p:nvPr/>
        </p:nvPicPr>
        <p:blipFill>
          <a:blip r:embed="rId2"/>
          <a:srcRect/>
          <a:stretch>
            <a:fillRect/>
          </a:stretch>
        </p:blipFill>
        <p:spPr bwMode="auto">
          <a:xfrm>
            <a:off x="2514600" y="0"/>
            <a:ext cx="5262563" cy="495300"/>
          </a:xfrm>
          <a:prstGeom prst="rect">
            <a:avLst/>
          </a:prstGeom>
          <a:noFill/>
          <a:ln w="9525" algn="ctr">
            <a:noFill/>
            <a:miter lim="800000"/>
            <a:headEnd/>
            <a:tailEnd/>
          </a:ln>
        </p:spPr>
      </p:pic>
      <p:pic>
        <p:nvPicPr>
          <p:cNvPr id="96261" name="Picture 3"/>
          <p:cNvPicPr>
            <a:picLocks noChangeAspect="1" noChangeArrowheads="1"/>
          </p:cNvPicPr>
          <p:nvPr/>
        </p:nvPicPr>
        <p:blipFill>
          <a:blip r:embed="rId3"/>
          <a:srcRect/>
          <a:stretch>
            <a:fillRect/>
          </a:stretch>
        </p:blipFill>
        <p:spPr bwMode="auto">
          <a:xfrm>
            <a:off x="914400" y="533400"/>
            <a:ext cx="9837738" cy="563880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13191C67-60CA-4BED-9D08-04500FA66875}" type="datetime2">
              <a:rPr lang="en-US" smtClean="0"/>
              <a:pPr>
                <a:defRPr/>
              </a:pPr>
              <a:t>Monday, February 15, 2021</a:t>
            </a:fld>
            <a:endParaRPr lang="en-US"/>
          </a:p>
        </p:txBody>
      </p:sp>
      <p:sp>
        <p:nvSpPr>
          <p:cNvPr id="5" name="Slide Number Placeholder 4"/>
          <p:cNvSpPr>
            <a:spLocks noGrp="1"/>
          </p:cNvSpPr>
          <p:nvPr>
            <p:ph type="sldNum" sz="quarter" idx="12"/>
          </p:nvPr>
        </p:nvSpPr>
        <p:spPr/>
        <p:txBody>
          <a:bodyPr/>
          <a:lstStyle/>
          <a:p>
            <a:pPr>
              <a:defRPr/>
            </a:pPr>
            <a:fld id="{C353C83D-B4D6-477C-988E-2455504F3888}" type="slidenum">
              <a:rPr lang="en-US" smtClean="0"/>
              <a:pPr>
                <a:defRPr/>
              </a:pPr>
              <a:t>15</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4652406" y="5824476"/>
                <a:ext cx="3094886" cy="13320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a:rPr>
                        <m:t>𝑆</m:t>
                      </m:r>
                      <m:d>
                        <m:dPr>
                          <m:ctrlPr>
                            <a:rPr lang="en-IN" b="0" i="1" smtClean="0">
                              <a:latin typeface="Cambria Math" panose="02040503050406030204" pitchFamily="18" charset="0"/>
                            </a:rPr>
                          </m:ctrlPr>
                        </m:dPr>
                        <m:e>
                          <m:r>
                            <a:rPr lang="en-IN" b="0" i="1" smtClean="0">
                              <a:latin typeface="Cambria Math"/>
                            </a:rPr>
                            <m:t>𝑝</m:t>
                          </m:r>
                        </m:e>
                      </m:d>
                      <m:r>
                        <a:rPr lang="en-IN" b="0" i="1" smtClean="0">
                          <a:latin typeface="Cambria Math"/>
                        </a:rPr>
                        <m:t>=(1−</m:t>
                      </m:r>
                      <m:f>
                        <m:fPr>
                          <m:ctrlPr>
                            <a:rPr lang="en-IN" b="0" i="1" smtClean="0">
                              <a:latin typeface="Cambria Math" panose="02040503050406030204" pitchFamily="18" charset="0"/>
                            </a:rPr>
                          </m:ctrlPr>
                        </m:fPr>
                        <m:num>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a:rPr>
                                    <m:t>𝑝</m:t>
                                  </m:r>
                                </m:e>
                                <m:sub>
                                  <m:r>
                                    <a:rPr lang="en-IN" b="0" i="1" smtClean="0">
                                      <a:latin typeface="Cambria Math"/>
                                    </a:rPr>
                                    <m:t>1</m:t>
                                  </m:r>
                                </m:sub>
                              </m:sSub>
                            </m:num>
                            <m:den>
                              <m:r>
                                <a:rPr lang="en-IN" b="0" i="1" smtClean="0">
                                  <a:latin typeface="Cambria Math"/>
                                </a:rPr>
                                <m:t>𝑝</m:t>
                              </m:r>
                            </m:den>
                          </m:f>
                          <m:r>
                            <a:rPr lang="en-IN" b="0" i="1" smtClean="0">
                              <a:latin typeface="Cambria Math"/>
                            </a:rPr>
                            <m:t>−1</m:t>
                          </m:r>
                        </m:num>
                        <m:den>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a:rPr>
                                    <m:t>𝑝</m:t>
                                  </m:r>
                                </m:e>
                                <m:sub>
                                  <m:r>
                                    <a:rPr lang="en-IN" b="0" i="1" smtClean="0">
                                      <a:latin typeface="Cambria Math"/>
                                    </a:rPr>
                                    <m:t>1</m:t>
                                  </m:r>
                                </m:sub>
                              </m:sSub>
                            </m:num>
                            <m:den>
                              <m:sSub>
                                <m:sSubPr>
                                  <m:ctrlPr>
                                    <a:rPr lang="en-IN" b="0" i="1" smtClean="0">
                                      <a:latin typeface="Cambria Math" panose="02040503050406030204" pitchFamily="18" charset="0"/>
                                    </a:rPr>
                                  </m:ctrlPr>
                                </m:sSubPr>
                                <m:e>
                                  <m:r>
                                    <a:rPr lang="en-IN" b="0" i="1" smtClean="0">
                                      <a:latin typeface="Cambria Math"/>
                                    </a:rPr>
                                    <m:t>𝑝</m:t>
                                  </m:r>
                                </m:e>
                                <m:sub>
                                  <m:r>
                                    <a:rPr lang="en-IN" b="0" i="1" smtClean="0">
                                      <a:latin typeface="Cambria Math"/>
                                    </a:rPr>
                                    <m:t>𝑢𝑙𝑡</m:t>
                                  </m:r>
                                </m:sub>
                              </m:sSub>
                            </m:den>
                          </m:f>
                          <m:r>
                            <a:rPr lang="en-IN" b="0" i="1" smtClean="0">
                              <a:latin typeface="Cambria Math"/>
                            </a:rPr>
                            <m:t>−1</m:t>
                          </m:r>
                        </m:den>
                      </m:f>
                      <m:r>
                        <a:rPr lang="en-IN" b="0" i="1" smtClean="0">
                          <a:latin typeface="Cambria Math"/>
                        </a:rPr>
                        <m:t>)</m:t>
                      </m:r>
                    </m:oMath>
                  </m:oMathPara>
                </a14:m>
                <a:endParaRPr lang="en-IN" dirty="0"/>
              </a:p>
            </p:txBody>
          </p:sp>
        </mc:Choice>
        <mc:Fallback xmlns="">
          <p:sp>
            <p:nvSpPr>
              <p:cNvPr id="7" name="TextBox 6"/>
              <p:cNvSpPr txBox="1">
                <a:spLocks noRot="1" noChangeAspect="1" noMove="1" noResize="1" noEditPoints="1" noAdjustHandles="1" noChangeArrowheads="1" noChangeShapeType="1" noTextEdit="1"/>
              </p:cNvSpPr>
              <p:nvPr/>
            </p:nvSpPr>
            <p:spPr>
              <a:xfrm>
                <a:off x="4652406" y="5824476"/>
                <a:ext cx="3094886" cy="1332031"/>
              </a:xfrm>
              <a:prstGeom prst="rect">
                <a:avLst/>
              </a:prstGeom>
              <a:blipFill rotWithShape="1">
                <a:blip r:embed="rId2"/>
                <a:stretch>
                  <a:fillRect/>
                </a:stretch>
              </a:blipFill>
            </p:spPr>
            <p:txBody>
              <a:bodyPr/>
              <a:lstStyle/>
              <a:p>
                <a:r>
                  <a:rPr lang="en-IN">
                    <a:noFill/>
                  </a:rPr>
                  <a:t> </a:t>
                </a:r>
              </a:p>
            </p:txBody>
          </p:sp>
        </mc:Fallback>
      </mc:AlternateContent>
      <p:pic>
        <p:nvPicPr>
          <p:cNvPr id="3074" name="Picture 2" descr="C:\mano\Camera_Photo\20180212_100148.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184" t="23432" r="4708" b="25562"/>
          <a:stretch/>
        </p:blipFill>
        <p:spPr bwMode="auto">
          <a:xfrm>
            <a:off x="856805" y="90535"/>
            <a:ext cx="7797918" cy="5513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4515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Date Placeholder 3"/>
          <p:cNvSpPr>
            <a:spLocks noGrp="1"/>
          </p:cNvSpPr>
          <p:nvPr>
            <p:ph type="dt" sz="quarter" idx="10"/>
          </p:nvPr>
        </p:nvSpPr>
        <p:spPr/>
        <p:txBody>
          <a:bodyPr/>
          <a:lstStyle/>
          <a:p>
            <a:pPr>
              <a:defRPr/>
            </a:pPr>
            <a:fld id="{29B16D69-44AD-4B59-B141-19F5D3D01284}" type="datetime2">
              <a:rPr lang="en-US" smtClean="0"/>
              <a:pPr>
                <a:defRPr/>
              </a:pPr>
              <a:t>Monday, February 15, 2021</a:t>
            </a:fld>
            <a:endParaRPr lang="en-US" smtClean="0"/>
          </a:p>
        </p:txBody>
      </p:sp>
      <p:sp>
        <p:nvSpPr>
          <p:cNvPr id="88067" name="Slide Number Placeholder 4"/>
          <p:cNvSpPr>
            <a:spLocks noGrp="1"/>
          </p:cNvSpPr>
          <p:nvPr>
            <p:ph type="sldNum" sz="quarter" idx="12"/>
          </p:nvPr>
        </p:nvSpPr>
        <p:spPr/>
        <p:txBody>
          <a:bodyPr/>
          <a:lstStyle/>
          <a:p>
            <a:pPr>
              <a:defRPr/>
            </a:pPr>
            <a:fld id="{3AA41E4E-7C6B-45E9-9C82-3DB5145F8886}" type="slidenum">
              <a:rPr lang="en-US" smtClean="0"/>
              <a:pPr>
                <a:defRPr/>
              </a:pPr>
              <a:t>16</a:t>
            </a:fld>
            <a:endParaRPr lang="en-US" smtClean="0"/>
          </a:p>
        </p:txBody>
      </p:sp>
      <p:sp>
        <p:nvSpPr>
          <p:cNvPr id="97284" name="TextBox 5"/>
          <p:cNvSpPr txBox="1">
            <a:spLocks noChangeArrowheads="1"/>
          </p:cNvSpPr>
          <p:nvPr/>
        </p:nvSpPr>
        <p:spPr bwMode="auto">
          <a:xfrm>
            <a:off x="3352800" y="0"/>
            <a:ext cx="4832350" cy="708025"/>
          </a:xfrm>
          <a:prstGeom prst="rect">
            <a:avLst/>
          </a:prstGeom>
          <a:noFill/>
          <a:ln w="9525">
            <a:noFill/>
            <a:miter lim="800000"/>
            <a:headEnd/>
            <a:tailEnd/>
          </a:ln>
        </p:spPr>
        <p:txBody>
          <a:bodyPr wrap="none">
            <a:spAutoFit/>
          </a:bodyPr>
          <a:lstStyle/>
          <a:p>
            <a:pPr algn="ctr"/>
            <a:r>
              <a:rPr lang="en-US" sz="4000"/>
              <a:t>Rotary Plunger Pumps</a:t>
            </a:r>
          </a:p>
        </p:txBody>
      </p:sp>
      <p:pic>
        <p:nvPicPr>
          <p:cNvPr id="97285" name="Picture 2"/>
          <p:cNvPicPr>
            <a:picLocks noChangeAspect="1" noChangeArrowheads="1"/>
          </p:cNvPicPr>
          <p:nvPr/>
        </p:nvPicPr>
        <p:blipFill>
          <a:blip r:embed="rId2"/>
          <a:srcRect/>
          <a:stretch>
            <a:fillRect/>
          </a:stretch>
        </p:blipFill>
        <p:spPr bwMode="auto">
          <a:xfrm rot="-155148">
            <a:off x="938213" y="796925"/>
            <a:ext cx="8435975" cy="46212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Date Placeholder 3"/>
          <p:cNvSpPr>
            <a:spLocks noGrp="1"/>
          </p:cNvSpPr>
          <p:nvPr>
            <p:ph type="dt" sz="quarter" idx="10"/>
          </p:nvPr>
        </p:nvSpPr>
        <p:spPr/>
        <p:txBody>
          <a:bodyPr/>
          <a:lstStyle/>
          <a:p>
            <a:pPr>
              <a:defRPr/>
            </a:pPr>
            <a:fld id="{A672D8DE-E741-4EB9-922F-B7DC812AFE48}" type="datetime2">
              <a:rPr lang="en-US" smtClean="0"/>
              <a:pPr>
                <a:defRPr/>
              </a:pPr>
              <a:t>Monday, February 15, 2021</a:t>
            </a:fld>
            <a:endParaRPr lang="en-US" smtClean="0"/>
          </a:p>
        </p:txBody>
      </p:sp>
      <p:sp>
        <p:nvSpPr>
          <p:cNvPr id="89091" name="Slide Number Placeholder 4"/>
          <p:cNvSpPr>
            <a:spLocks noGrp="1"/>
          </p:cNvSpPr>
          <p:nvPr>
            <p:ph type="sldNum" sz="quarter" idx="12"/>
          </p:nvPr>
        </p:nvSpPr>
        <p:spPr/>
        <p:txBody>
          <a:bodyPr/>
          <a:lstStyle/>
          <a:p>
            <a:pPr>
              <a:defRPr/>
            </a:pPr>
            <a:fld id="{94E810FC-9CB6-4BC4-B1D6-4E97D559E7F9}" type="slidenum">
              <a:rPr lang="en-US" smtClean="0"/>
              <a:pPr>
                <a:defRPr/>
              </a:pPr>
              <a:t>17</a:t>
            </a:fld>
            <a:endParaRPr lang="en-US" smtClean="0"/>
          </a:p>
        </p:txBody>
      </p:sp>
      <p:pic>
        <p:nvPicPr>
          <p:cNvPr id="98308" name="Picture 2"/>
          <p:cNvPicPr>
            <a:picLocks noChangeAspect="1" noChangeArrowheads="1"/>
          </p:cNvPicPr>
          <p:nvPr/>
        </p:nvPicPr>
        <p:blipFill>
          <a:blip r:embed="rId2"/>
          <a:srcRect/>
          <a:stretch>
            <a:fillRect/>
          </a:stretch>
        </p:blipFill>
        <p:spPr bwMode="auto">
          <a:xfrm>
            <a:off x="1905000" y="60325"/>
            <a:ext cx="8305800" cy="6645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Date Placeholder 3"/>
          <p:cNvSpPr>
            <a:spLocks noGrp="1"/>
          </p:cNvSpPr>
          <p:nvPr>
            <p:ph type="dt" sz="quarter" idx="10"/>
          </p:nvPr>
        </p:nvSpPr>
        <p:spPr/>
        <p:txBody>
          <a:bodyPr/>
          <a:lstStyle/>
          <a:p>
            <a:pPr>
              <a:defRPr/>
            </a:pPr>
            <a:fld id="{0B00B76F-7BA2-44D4-A0F3-97BD0A86424B}" type="datetime2">
              <a:rPr lang="en-US" smtClean="0"/>
              <a:pPr>
                <a:defRPr/>
              </a:pPr>
              <a:t>Monday, February 15, 2021</a:t>
            </a:fld>
            <a:endParaRPr lang="en-US" smtClean="0"/>
          </a:p>
        </p:txBody>
      </p:sp>
      <p:sp>
        <p:nvSpPr>
          <p:cNvPr id="90115" name="Slide Number Placeholder 4"/>
          <p:cNvSpPr>
            <a:spLocks noGrp="1"/>
          </p:cNvSpPr>
          <p:nvPr>
            <p:ph type="sldNum" sz="quarter" idx="12"/>
          </p:nvPr>
        </p:nvSpPr>
        <p:spPr/>
        <p:txBody>
          <a:bodyPr/>
          <a:lstStyle/>
          <a:p>
            <a:pPr>
              <a:defRPr/>
            </a:pPr>
            <a:fld id="{973CFDE7-76FD-4661-9F16-95E00ED4E036}" type="slidenum">
              <a:rPr lang="en-US" smtClean="0"/>
              <a:pPr>
                <a:defRPr/>
              </a:pPr>
              <a:t>18</a:t>
            </a:fld>
            <a:endParaRPr lang="en-US" smtClean="0"/>
          </a:p>
        </p:txBody>
      </p:sp>
      <p:pic>
        <p:nvPicPr>
          <p:cNvPr id="99332" name="Picture 2"/>
          <p:cNvPicPr>
            <a:picLocks noChangeAspect="1" noChangeArrowheads="1"/>
          </p:cNvPicPr>
          <p:nvPr/>
        </p:nvPicPr>
        <p:blipFill>
          <a:blip r:embed="rId2"/>
          <a:srcRect/>
          <a:stretch>
            <a:fillRect/>
          </a:stretch>
        </p:blipFill>
        <p:spPr bwMode="auto">
          <a:xfrm>
            <a:off x="304800" y="762000"/>
            <a:ext cx="7953375" cy="5029200"/>
          </a:xfrm>
          <a:prstGeom prst="rect">
            <a:avLst/>
          </a:prstGeom>
          <a:noFill/>
          <a:ln w="9525">
            <a:noFill/>
            <a:miter lim="800000"/>
            <a:headEnd/>
            <a:tailEnd/>
          </a:ln>
        </p:spPr>
      </p:pic>
      <p:sp>
        <p:nvSpPr>
          <p:cNvPr id="99333" name="TextBox 6"/>
          <p:cNvSpPr txBox="1">
            <a:spLocks noChangeArrowheads="1"/>
          </p:cNvSpPr>
          <p:nvPr/>
        </p:nvSpPr>
        <p:spPr bwMode="auto">
          <a:xfrm>
            <a:off x="7239000" y="0"/>
            <a:ext cx="3733800" cy="6002338"/>
          </a:xfrm>
          <a:prstGeom prst="rect">
            <a:avLst/>
          </a:prstGeom>
          <a:noFill/>
          <a:ln w="9525">
            <a:noFill/>
            <a:miter lim="800000"/>
            <a:headEnd/>
            <a:tailEnd/>
          </a:ln>
        </p:spPr>
        <p:txBody>
          <a:bodyPr>
            <a:spAutoFit/>
          </a:bodyPr>
          <a:lstStyle/>
          <a:p>
            <a:pPr marL="457200" indent="-457200">
              <a:buFontTx/>
              <a:buAutoNum type="arabicPeriod"/>
            </a:pPr>
            <a:r>
              <a:rPr lang="en-US"/>
              <a:t>Produce approximately same  ultimate pressure of sliding vane rotary pump</a:t>
            </a:r>
          </a:p>
          <a:p>
            <a:pPr marL="457200" indent="-457200">
              <a:buFontTx/>
              <a:buAutoNum type="arabicPeriod"/>
            </a:pPr>
            <a:r>
              <a:rPr lang="en-US"/>
              <a:t>Motion of the rotary plunger pump is is contrained</a:t>
            </a:r>
          </a:p>
          <a:p>
            <a:pPr marL="457200" indent="-457200">
              <a:buFontTx/>
              <a:buAutoNum type="arabicPeriod"/>
            </a:pPr>
            <a:r>
              <a:rPr lang="en-US"/>
              <a:t>The root runs along the case walls in non-contact operation-&gt; no wear. However wearing in  bearing between eccentric guidance and the rotor as well as in the guiding surfaces of the piston</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Date Placeholder 3"/>
          <p:cNvSpPr>
            <a:spLocks noGrp="1"/>
          </p:cNvSpPr>
          <p:nvPr>
            <p:ph type="dt" sz="quarter" idx="10"/>
          </p:nvPr>
        </p:nvSpPr>
        <p:spPr/>
        <p:txBody>
          <a:bodyPr/>
          <a:lstStyle/>
          <a:p>
            <a:pPr>
              <a:defRPr/>
            </a:pPr>
            <a:fld id="{1CD86CD2-EF15-4705-91E5-57A34B6FCA7B}" type="datetime2">
              <a:rPr lang="en-US" smtClean="0"/>
              <a:pPr>
                <a:defRPr/>
              </a:pPr>
              <a:t>Monday, February 15, 2021</a:t>
            </a:fld>
            <a:endParaRPr lang="en-US" smtClean="0"/>
          </a:p>
        </p:txBody>
      </p:sp>
      <p:sp>
        <p:nvSpPr>
          <p:cNvPr id="91139" name="Slide Number Placeholder 4"/>
          <p:cNvSpPr>
            <a:spLocks noGrp="1"/>
          </p:cNvSpPr>
          <p:nvPr>
            <p:ph type="sldNum" sz="quarter" idx="12"/>
          </p:nvPr>
        </p:nvSpPr>
        <p:spPr/>
        <p:txBody>
          <a:bodyPr/>
          <a:lstStyle/>
          <a:p>
            <a:pPr>
              <a:defRPr/>
            </a:pPr>
            <a:fld id="{BAF73A33-8D78-488D-B9B7-90184CA3073B}" type="slidenum">
              <a:rPr lang="en-US" smtClean="0"/>
              <a:pPr>
                <a:defRPr/>
              </a:pPr>
              <a:t>19</a:t>
            </a:fld>
            <a:endParaRPr lang="en-US" smtClean="0"/>
          </a:p>
        </p:txBody>
      </p:sp>
      <p:pic>
        <p:nvPicPr>
          <p:cNvPr id="100356" name="Picture 2"/>
          <p:cNvPicPr>
            <a:picLocks noChangeAspect="1" noChangeArrowheads="1"/>
          </p:cNvPicPr>
          <p:nvPr/>
        </p:nvPicPr>
        <p:blipFill>
          <a:blip r:embed="rId2"/>
          <a:srcRect/>
          <a:stretch>
            <a:fillRect/>
          </a:stretch>
        </p:blipFill>
        <p:spPr bwMode="auto">
          <a:xfrm>
            <a:off x="3200400" y="298450"/>
            <a:ext cx="4319588" cy="5187950"/>
          </a:xfrm>
          <a:prstGeom prst="rect">
            <a:avLst/>
          </a:prstGeom>
          <a:noFill/>
          <a:ln w="9525">
            <a:noFill/>
            <a:miter lim="800000"/>
            <a:headEnd/>
            <a:tailEnd/>
          </a:ln>
        </p:spPr>
      </p:pic>
      <p:pic>
        <p:nvPicPr>
          <p:cNvPr id="100357" name="Picture 3"/>
          <p:cNvPicPr>
            <a:picLocks noChangeAspect="1" noChangeArrowheads="1"/>
          </p:cNvPicPr>
          <p:nvPr/>
        </p:nvPicPr>
        <p:blipFill>
          <a:blip r:embed="rId3"/>
          <a:srcRect/>
          <a:stretch>
            <a:fillRect/>
          </a:stretch>
        </p:blipFill>
        <p:spPr bwMode="auto">
          <a:xfrm>
            <a:off x="2667000" y="5410200"/>
            <a:ext cx="7223125" cy="1566863"/>
          </a:xfrm>
          <a:prstGeom prst="rect">
            <a:avLst/>
          </a:prstGeom>
          <a:noFill/>
          <a:ln w="9525">
            <a:noFill/>
            <a:miter lim="800000"/>
            <a:headEnd/>
            <a:tailEnd/>
          </a:ln>
        </p:spPr>
      </p:pic>
      <p:sp>
        <p:nvSpPr>
          <p:cNvPr id="100358" name="TextBox 7"/>
          <p:cNvSpPr txBox="1">
            <a:spLocks noChangeArrowheads="1"/>
          </p:cNvSpPr>
          <p:nvPr/>
        </p:nvSpPr>
        <p:spPr bwMode="auto">
          <a:xfrm>
            <a:off x="0" y="990600"/>
            <a:ext cx="3263900" cy="461963"/>
          </a:xfrm>
          <a:prstGeom prst="rect">
            <a:avLst/>
          </a:prstGeom>
          <a:noFill/>
          <a:ln w="9525">
            <a:noFill/>
            <a:miter lim="800000"/>
            <a:headEnd/>
            <a:tailEnd/>
          </a:ln>
        </p:spPr>
        <p:txBody>
          <a:bodyPr wrap="none">
            <a:spAutoFit/>
          </a:bodyPr>
          <a:lstStyle/>
          <a:p>
            <a:pPr algn="ctr"/>
            <a:r>
              <a:rPr lang="en-US"/>
              <a:t>TROCHOIDAL PUMPS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549275" y="406400"/>
            <a:ext cx="9874250" cy="1463675"/>
          </a:xfrm>
          <a:prstGeom prst="rect">
            <a:avLst/>
          </a:prstGeom>
          <a:noFill/>
          <a:ln w="9525">
            <a:noFill/>
            <a:miter lim="800000"/>
            <a:headEnd/>
            <a:tailEnd/>
          </a:ln>
        </p:spPr>
        <p:txBody>
          <a:bodyPr lIns="104498" tIns="52249" rIns="104498" bIns="52249" anchor="ctr"/>
          <a:lstStyle/>
          <a:p>
            <a:pPr algn="ctr">
              <a:defRPr/>
            </a:pPr>
            <a:r>
              <a:rPr lang="en-US" sz="5000" dirty="0">
                <a:solidFill>
                  <a:schemeClr val="tx2"/>
                </a:solidFill>
                <a:effectLst>
                  <a:outerShdw blurRad="38100" dist="38100" dir="2700000" algn="tl">
                    <a:srgbClr val="000000"/>
                  </a:outerShdw>
                </a:effectLst>
                <a:cs typeface="+mn-cs"/>
              </a:rPr>
              <a:t>Peristaltic Pump</a:t>
            </a:r>
          </a:p>
        </p:txBody>
      </p:sp>
      <p:pic>
        <p:nvPicPr>
          <p:cNvPr id="84995" name="Picture 4" descr="animperi"/>
          <p:cNvPicPr>
            <a:picLocks noChangeAspect="1" noChangeArrowheads="1" noCrop="1"/>
          </p:cNvPicPr>
          <p:nvPr/>
        </p:nvPicPr>
        <p:blipFill>
          <a:blip r:embed="rId2"/>
          <a:srcRect/>
          <a:stretch>
            <a:fillRect/>
          </a:stretch>
        </p:blipFill>
        <p:spPr bwMode="auto">
          <a:xfrm>
            <a:off x="1828800" y="1706563"/>
            <a:ext cx="7497763" cy="40624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Date Placeholder 3"/>
          <p:cNvSpPr>
            <a:spLocks noGrp="1"/>
          </p:cNvSpPr>
          <p:nvPr>
            <p:ph type="dt" sz="quarter" idx="10"/>
          </p:nvPr>
        </p:nvSpPr>
        <p:spPr/>
        <p:txBody>
          <a:bodyPr/>
          <a:lstStyle/>
          <a:p>
            <a:pPr>
              <a:defRPr/>
            </a:pPr>
            <a:fld id="{0DA53C3C-1EA2-4AC0-AD4B-FAB0AE837E48}" type="datetime2">
              <a:rPr lang="en-US" smtClean="0"/>
              <a:pPr>
                <a:defRPr/>
              </a:pPr>
              <a:t>Monday, February 15, 2021</a:t>
            </a:fld>
            <a:endParaRPr lang="en-US" smtClean="0"/>
          </a:p>
        </p:txBody>
      </p:sp>
      <p:sp>
        <p:nvSpPr>
          <p:cNvPr id="92163" name="Slide Number Placeholder 4"/>
          <p:cNvSpPr>
            <a:spLocks noGrp="1"/>
          </p:cNvSpPr>
          <p:nvPr>
            <p:ph type="sldNum" sz="quarter" idx="12"/>
          </p:nvPr>
        </p:nvSpPr>
        <p:spPr/>
        <p:txBody>
          <a:bodyPr/>
          <a:lstStyle/>
          <a:p>
            <a:pPr>
              <a:defRPr/>
            </a:pPr>
            <a:fld id="{1AA15A4F-949C-4A01-BFDE-1FE1EFA51FE6}" type="slidenum">
              <a:rPr lang="en-US" smtClean="0"/>
              <a:pPr>
                <a:defRPr/>
              </a:pPr>
              <a:t>20</a:t>
            </a:fld>
            <a:endParaRPr lang="en-US" smtClean="0"/>
          </a:p>
        </p:txBody>
      </p:sp>
      <p:pic>
        <p:nvPicPr>
          <p:cNvPr id="101380" name="Picture 2"/>
          <p:cNvPicPr>
            <a:picLocks noChangeAspect="1" noChangeArrowheads="1"/>
          </p:cNvPicPr>
          <p:nvPr/>
        </p:nvPicPr>
        <p:blipFill>
          <a:blip r:embed="rId2"/>
          <a:srcRect/>
          <a:stretch>
            <a:fillRect/>
          </a:stretch>
        </p:blipFill>
        <p:spPr bwMode="auto">
          <a:xfrm>
            <a:off x="1066800" y="838200"/>
            <a:ext cx="8026400" cy="2224088"/>
          </a:xfrm>
          <a:prstGeom prst="rect">
            <a:avLst/>
          </a:prstGeom>
          <a:noFill/>
          <a:ln w="9525">
            <a:noFill/>
            <a:miter lim="800000"/>
            <a:headEnd/>
            <a:tailEnd/>
          </a:ln>
        </p:spPr>
      </p:pic>
      <p:sp>
        <p:nvSpPr>
          <p:cNvPr id="101381" name="TextBox 6"/>
          <p:cNvSpPr txBox="1">
            <a:spLocks noChangeArrowheads="1"/>
          </p:cNvSpPr>
          <p:nvPr/>
        </p:nvSpPr>
        <p:spPr bwMode="auto">
          <a:xfrm>
            <a:off x="4114800" y="0"/>
            <a:ext cx="2398713" cy="461963"/>
          </a:xfrm>
          <a:prstGeom prst="rect">
            <a:avLst/>
          </a:prstGeom>
          <a:noFill/>
          <a:ln w="9525">
            <a:noFill/>
            <a:miter lim="800000"/>
            <a:headEnd/>
            <a:tailEnd/>
          </a:ln>
        </p:spPr>
        <p:txBody>
          <a:bodyPr wrap="none">
            <a:spAutoFit/>
          </a:bodyPr>
          <a:lstStyle/>
          <a:p>
            <a:pPr algn="ctr"/>
            <a:r>
              <a:rPr lang="en-US" b="1"/>
              <a:t>SCROLL PUMP</a:t>
            </a:r>
          </a:p>
        </p:txBody>
      </p:sp>
      <p:pic>
        <p:nvPicPr>
          <p:cNvPr id="101382" name="Picture 3"/>
          <p:cNvPicPr>
            <a:picLocks noChangeAspect="1" noChangeArrowheads="1"/>
          </p:cNvPicPr>
          <p:nvPr/>
        </p:nvPicPr>
        <p:blipFill>
          <a:blip r:embed="rId3"/>
          <a:srcRect/>
          <a:stretch>
            <a:fillRect/>
          </a:stretch>
        </p:blipFill>
        <p:spPr bwMode="auto">
          <a:xfrm>
            <a:off x="3914775" y="3248025"/>
            <a:ext cx="4619625" cy="38496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Date Placeholder 3"/>
          <p:cNvSpPr>
            <a:spLocks noGrp="1"/>
          </p:cNvSpPr>
          <p:nvPr>
            <p:ph type="dt" sz="quarter" idx="10"/>
          </p:nvPr>
        </p:nvSpPr>
        <p:spPr/>
        <p:txBody>
          <a:bodyPr/>
          <a:lstStyle/>
          <a:p>
            <a:pPr>
              <a:defRPr/>
            </a:pPr>
            <a:fld id="{81B3A571-361D-4DA0-91A5-6B4D6A67A611}" type="datetime2">
              <a:rPr lang="en-US" smtClean="0"/>
              <a:pPr>
                <a:defRPr/>
              </a:pPr>
              <a:t>Monday, February 15, 2021</a:t>
            </a:fld>
            <a:endParaRPr lang="en-US" smtClean="0"/>
          </a:p>
        </p:txBody>
      </p:sp>
      <p:sp>
        <p:nvSpPr>
          <p:cNvPr id="93187" name="Slide Number Placeholder 4"/>
          <p:cNvSpPr>
            <a:spLocks noGrp="1"/>
          </p:cNvSpPr>
          <p:nvPr>
            <p:ph type="sldNum" sz="quarter" idx="12"/>
          </p:nvPr>
        </p:nvSpPr>
        <p:spPr/>
        <p:txBody>
          <a:bodyPr/>
          <a:lstStyle/>
          <a:p>
            <a:pPr>
              <a:defRPr/>
            </a:pPr>
            <a:fld id="{A687E305-EA82-4323-8FAD-FC9189BFFBB7}" type="slidenum">
              <a:rPr lang="en-US" smtClean="0"/>
              <a:pPr>
                <a:defRPr/>
              </a:pPr>
              <a:t>21</a:t>
            </a:fld>
            <a:endParaRPr lang="en-US" smtClean="0"/>
          </a:p>
        </p:txBody>
      </p:sp>
      <p:pic>
        <p:nvPicPr>
          <p:cNvPr id="102404" name="Picture 2"/>
          <p:cNvPicPr>
            <a:picLocks noChangeAspect="1" noChangeArrowheads="1"/>
          </p:cNvPicPr>
          <p:nvPr/>
        </p:nvPicPr>
        <p:blipFill>
          <a:blip r:embed="rId2"/>
          <a:srcRect/>
          <a:stretch>
            <a:fillRect/>
          </a:stretch>
        </p:blipFill>
        <p:spPr bwMode="auto">
          <a:xfrm>
            <a:off x="-152400" y="500063"/>
            <a:ext cx="5181600" cy="6815137"/>
          </a:xfrm>
          <a:prstGeom prst="rect">
            <a:avLst/>
          </a:prstGeom>
          <a:noFill/>
          <a:ln w="9525">
            <a:noFill/>
            <a:miter lim="800000"/>
            <a:headEnd/>
            <a:tailEnd/>
          </a:ln>
        </p:spPr>
      </p:pic>
      <p:pic>
        <p:nvPicPr>
          <p:cNvPr id="102405" name="Picture 3"/>
          <p:cNvPicPr>
            <a:picLocks noChangeAspect="1" noChangeArrowheads="1"/>
          </p:cNvPicPr>
          <p:nvPr/>
        </p:nvPicPr>
        <p:blipFill>
          <a:blip r:embed="rId3"/>
          <a:srcRect/>
          <a:stretch>
            <a:fillRect/>
          </a:stretch>
        </p:blipFill>
        <p:spPr bwMode="auto">
          <a:xfrm>
            <a:off x="5029200" y="304800"/>
            <a:ext cx="6115050" cy="4206875"/>
          </a:xfrm>
          <a:prstGeom prst="rect">
            <a:avLst/>
          </a:prstGeom>
          <a:noFill/>
          <a:ln w="9525">
            <a:noFill/>
            <a:miter lim="800000"/>
            <a:headEnd/>
            <a:tailEnd/>
          </a:ln>
        </p:spPr>
      </p:pic>
      <p:pic>
        <p:nvPicPr>
          <p:cNvPr id="102406" name="Picture 4"/>
          <p:cNvPicPr>
            <a:picLocks noChangeAspect="1" noChangeArrowheads="1"/>
          </p:cNvPicPr>
          <p:nvPr/>
        </p:nvPicPr>
        <p:blipFill>
          <a:blip r:embed="rId4"/>
          <a:srcRect/>
          <a:stretch>
            <a:fillRect/>
          </a:stretch>
        </p:blipFill>
        <p:spPr bwMode="auto">
          <a:xfrm>
            <a:off x="5638800" y="4495800"/>
            <a:ext cx="4949825" cy="2514600"/>
          </a:xfrm>
          <a:prstGeom prst="rect">
            <a:avLst/>
          </a:prstGeom>
          <a:noFill/>
          <a:ln w="9525">
            <a:noFill/>
            <a:miter lim="800000"/>
            <a:headEnd/>
            <a:tailEnd/>
          </a:ln>
        </p:spPr>
      </p:pic>
      <p:sp>
        <p:nvSpPr>
          <p:cNvPr id="102407" name="TextBox 8"/>
          <p:cNvSpPr txBox="1">
            <a:spLocks noChangeArrowheads="1"/>
          </p:cNvSpPr>
          <p:nvPr/>
        </p:nvSpPr>
        <p:spPr bwMode="auto">
          <a:xfrm>
            <a:off x="3429000" y="152400"/>
            <a:ext cx="2474913" cy="461963"/>
          </a:xfrm>
          <a:prstGeom prst="rect">
            <a:avLst/>
          </a:prstGeom>
          <a:noFill/>
          <a:ln w="9525">
            <a:noFill/>
            <a:miter lim="800000"/>
            <a:headEnd/>
            <a:tailEnd/>
          </a:ln>
        </p:spPr>
        <p:txBody>
          <a:bodyPr wrap="none">
            <a:spAutoFit/>
          </a:bodyPr>
          <a:lstStyle/>
          <a:p>
            <a:pPr algn="ctr"/>
            <a:r>
              <a:rPr lang="en-US"/>
              <a:t>Screw type Pumps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13191C67-60CA-4BED-9D08-04500FA66875}" type="datetime2">
              <a:rPr lang="en-US" smtClean="0"/>
              <a:pPr>
                <a:defRPr/>
              </a:pPr>
              <a:t>Monday, February 15, 2021</a:t>
            </a:fld>
            <a:endParaRPr lang="en-US" dirty="0"/>
          </a:p>
        </p:txBody>
      </p:sp>
      <p:sp>
        <p:nvSpPr>
          <p:cNvPr id="5" name="Slide Number Placeholder 4"/>
          <p:cNvSpPr>
            <a:spLocks noGrp="1"/>
          </p:cNvSpPr>
          <p:nvPr>
            <p:ph type="sldNum" sz="quarter" idx="12"/>
          </p:nvPr>
        </p:nvSpPr>
        <p:spPr/>
        <p:txBody>
          <a:bodyPr/>
          <a:lstStyle/>
          <a:p>
            <a:pPr>
              <a:defRPr/>
            </a:pPr>
            <a:fld id="{C353C83D-B4D6-477C-988E-2455504F3888}" type="slidenum">
              <a:rPr lang="en-US" smtClean="0"/>
              <a:pPr>
                <a:defRPr/>
              </a:pPr>
              <a:t>22</a:t>
            </a:fld>
            <a:endParaRPr lang="en-US" dirty="0"/>
          </a:p>
        </p:txBody>
      </p:sp>
      <p:sp>
        <p:nvSpPr>
          <p:cNvPr id="6" name="TextBox 5"/>
          <p:cNvSpPr txBox="1"/>
          <p:nvPr/>
        </p:nvSpPr>
        <p:spPr>
          <a:xfrm>
            <a:off x="3505200" y="228600"/>
            <a:ext cx="3223959" cy="461665"/>
          </a:xfrm>
          <a:prstGeom prst="rect">
            <a:avLst/>
          </a:prstGeom>
          <a:noFill/>
        </p:spPr>
        <p:txBody>
          <a:bodyPr wrap="none" rtlCol="0">
            <a:spAutoFit/>
          </a:bodyPr>
          <a:lstStyle/>
          <a:p>
            <a:r>
              <a:rPr lang="en-IN" b="1" dirty="0" smtClean="0">
                <a:solidFill>
                  <a:srgbClr val="FF0000"/>
                </a:solidFill>
              </a:rPr>
              <a:t>PREVIOUS CLASSES</a:t>
            </a:r>
            <a:endParaRPr lang="en-IN" b="1" dirty="0">
              <a:solidFill>
                <a:srgbClr val="FF0000"/>
              </a:solidFill>
            </a:endParaRPr>
          </a:p>
        </p:txBody>
      </p:sp>
      <p:sp>
        <p:nvSpPr>
          <p:cNvPr id="7" name="TextBox 6"/>
          <p:cNvSpPr txBox="1"/>
          <p:nvPr/>
        </p:nvSpPr>
        <p:spPr>
          <a:xfrm>
            <a:off x="0" y="471162"/>
            <a:ext cx="4887780" cy="5632311"/>
          </a:xfrm>
          <a:prstGeom prst="rect">
            <a:avLst/>
          </a:prstGeom>
          <a:noFill/>
        </p:spPr>
        <p:txBody>
          <a:bodyPr wrap="square" rtlCol="0">
            <a:spAutoFit/>
          </a:bodyPr>
          <a:lstStyle/>
          <a:p>
            <a:r>
              <a:rPr lang="en-IN" b="1" dirty="0" smtClean="0">
                <a:solidFill>
                  <a:srgbClr val="00B050"/>
                </a:solidFill>
              </a:rPr>
              <a:t>1- Error analysis</a:t>
            </a:r>
          </a:p>
          <a:p>
            <a:r>
              <a:rPr lang="en-IN" b="1" dirty="0" smtClean="0">
                <a:solidFill>
                  <a:srgbClr val="00B050"/>
                </a:solidFill>
              </a:rPr>
              <a:t>2- Precession, Resolution etc.</a:t>
            </a:r>
          </a:p>
          <a:p>
            <a:r>
              <a:rPr lang="en-IN" b="1" dirty="0" smtClean="0">
                <a:solidFill>
                  <a:srgbClr val="00B050"/>
                </a:solidFill>
              </a:rPr>
              <a:t>3- Examples of different applications of Vacuum Techniques</a:t>
            </a:r>
          </a:p>
          <a:p>
            <a:r>
              <a:rPr lang="en-IN" b="1" dirty="0" smtClean="0">
                <a:solidFill>
                  <a:srgbClr val="00B050"/>
                </a:solidFill>
              </a:rPr>
              <a:t>4- Units of Pressure and its conversions</a:t>
            </a:r>
          </a:p>
          <a:p>
            <a:r>
              <a:rPr lang="en-IN" b="1" dirty="0" smtClean="0">
                <a:solidFill>
                  <a:srgbClr val="00B050"/>
                </a:solidFill>
              </a:rPr>
              <a:t>5- Basics of Gas Properties</a:t>
            </a:r>
          </a:p>
          <a:p>
            <a:r>
              <a:rPr lang="en-IN" b="1" dirty="0" smtClean="0">
                <a:solidFill>
                  <a:srgbClr val="00B050"/>
                </a:solidFill>
              </a:rPr>
              <a:t>6- Gas laws</a:t>
            </a:r>
          </a:p>
          <a:p>
            <a:r>
              <a:rPr lang="en-IN" b="1" dirty="0" smtClean="0">
                <a:solidFill>
                  <a:srgbClr val="00B050"/>
                </a:solidFill>
              </a:rPr>
              <a:t>7- Velocity of gasses etc.</a:t>
            </a:r>
          </a:p>
          <a:p>
            <a:r>
              <a:rPr lang="en-IN" b="1" dirty="0">
                <a:solidFill>
                  <a:srgbClr val="00B050"/>
                </a:solidFill>
              </a:rPr>
              <a:t> </a:t>
            </a:r>
            <a:r>
              <a:rPr lang="en-IN" b="1" dirty="0" smtClean="0">
                <a:solidFill>
                  <a:srgbClr val="00B050"/>
                </a:solidFill>
              </a:rPr>
              <a:t>8- Molecular </a:t>
            </a:r>
            <a:r>
              <a:rPr lang="en-IN" b="1" dirty="0">
                <a:solidFill>
                  <a:srgbClr val="00B050"/>
                </a:solidFill>
              </a:rPr>
              <a:t>incident rate, Mean free </a:t>
            </a:r>
            <a:r>
              <a:rPr lang="en-IN" b="1" dirty="0" smtClean="0">
                <a:solidFill>
                  <a:srgbClr val="00B050"/>
                </a:solidFill>
              </a:rPr>
              <a:t>path</a:t>
            </a:r>
          </a:p>
          <a:p>
            <a:r>
              <a:rPr lang="en-IN" b="1" dirty="0" smtClean="0">
                <a:solidFill>
                  <a:srgbClr val="00B050"/>
                </a:solidFill>
              </a:rPr>
              <a:t>9- Viscosity </a:t>
            </a:r>
            <a:r>
              <a:rPr lang="en-IN" b="1" dirty="0">
                <a:solidFill>
                  <a:srgbClr val="00B050"/>
                </a:solidFill>
              </a:rPr>
              <a:t>and diffusion of </a:t>
            </a:r>
            <a:r>
              <a:rPr lang="en-IN" b="1" dirty="0" smtClean="0">
                <a:solidFill>
                  <a:srgbClr val="00B050"/>
                </a:solidFill>
              </a:rPr>
              <a:t>gases</a:t>
            </a:r>
          </a:p>
          <a:p>
            <a:r>
              <a:rPr lang="en-IN" b="1" dirty="0" smtClean="0">
                <a:solidFill>
                  <a:srgbClr val="00B050"/>
                </a:solidFill>
              </a:rPr>
              <a:t>10- Thermal </a:t>
            </a:r>
            <a:r>
              <a:rPr lang="en-IN" b="1" dirty="0">
                <a:solidFill>
                  <a:srgbClr val="00B050"/>
                </a:solidFill>
              </a:rPr>
              <a:t>diffusion: Distinction of gas flow and connections </a:t>
            </a:r>
          </a:p>
          <a:p>
            <a:r>
              <a:rPr lang="en-IN" b="1" dirty="0" smtClean="0">
                <a:solidFill>
                  <a:srgbClr val="00B050"/>
                </a:solidFill>
              </a:rPr>
              <a:t> </a:t>
            </a:r>
          </a:p>
        </p:txBody>
      </p:sp>
      <p:sp>
        <p:nvSpPr>
          <p:cNvPr id="8" name="TextBox 7"/>
          <p:cNvSpPr txBox="1"/>
          <p:nvPr/>
        </p:nvSpPr>
        <p:spPr>
          <a:xfrm>
            <a:off x="856805" y="5653704"/>
            <a:ext cx="3575018" cy="954107"/>
          </a:xfrm>
          <a:prstGeom prst="rect">
            <a:avLst/>
          </a:prstGeom>
          <a:noFill/>
        </p:spPr>
        <p:txBody>
          <a:bodyPr wrap="none" rtlCol="0">
            <a:spAutoFit/>
          </a:bodyPr>
          <a:lstStyle/>
          <a:p>
            <a:r>
              <a:rPr lang="en-IN" sz="2800" b="1" dirty="0">
                <a:solidFill>
                  <a:srgbClr val="C00000"/>
                </a:solidFill>
              </a:rPr>
              <a:t> </a:t>
            </a:r>
            <a:r>
              <a:rPr lang="en-IN" sz="2800" b="1" dirty="0" smtClean="0">
                <a:solidFill>
                  <a:srgbClr val="C00000"/>
                </a:solidFill>
              </a:rPr>
              <a:t>Positive displacement</a:t>
            </a:r>
          </a:p>
          <a:p>
            <a:r>
              <a:rPr lang="en-IN" sz="2800" b="1" dirty="0" smtClean="0">
                <a:solidFill>
                  <a:srgbClr val="C00000"/>
                </a:solidFill>
              </a:rPr>
              <a:t>Vacuum PUMPS</a:t>
            </a:r>
            <a:endParaRPr lang="en-IN" sz="2800" b="1" dirty="0">
              <a:solidFill>
                <a:srgbClr val="C00000"/>
              </a:solidFill>
            </a:endParaRPr>
          </a:p>
        </p:txBody>
      </p:sp>
      <p:sp>
        <p:nvSpPr>
          <p:cNvPr id="2" name="TextBox 1"/>
          <p:cNvSpPr txBox="1"/>
          <p:nvPr/>
        </p:nvSpPr>
        <p:spPr>
          <a:xfrm>
            <a:off x="4877637" y="703980"/>
            <a:ext cx="6095163" cy="6986528"/>
          </a:xfrm>
          <a:prstGeom prst="rect">
            <a:avLst/>
          </a:prstGeom>
          <a:noFill/>
        </p:spPr>
        <p:txBody>
          <a:bodyPr wrap="square" rtlCol="0">
            <a:spAutoFit/>
          </a:bodyPr>
          <a:lstStyle/>
          <a:p>
            <a:r>
              <a:rPr lang="en-IN" sz="3200" dirty="0" smtClean="0"/>
              <a:t>1- Question: Modify the design of McLeod gauge for the better resolution of pressure measurement</a:t>
            </a:r>
          </a:p>
          <a:p>
            <a:endParaRPr lang="en-IN" sz="3200" dirty="0"/>
          </a:p>
          <a:p>
            <a:r>
              <a:rPr lang="en-IN" sz="3200" dirty="0" smtClean="0"/>
              <a:t>2- Write a computer programme (Software development) to calculate the  conductance for different connection design</a:t>
            </a:r>
          </a:p>
          <a:p>
            <a:endParaRPr lang="en-IN" sz="3200" dirty="0" smtClean="0"/>
          </a:p>
          <a:p>
            <a:r>
              <a:rPr lang="en-IN" sz="3200" dirty="0" smtClean="0"/>
              <a:t>3- Write a computer programme to calculate the throughput and pumping speed required for the vacuum chamber</a:t>
            </a:r>
            <a:endParaRPr lang="en-IN" sz="3200" dirty="0"/>
          </a:p>
          <a:p>
            <a:endParaRPr lang="en-IN" sz="3200" dirty="0"/>
          </a:p>
        </p:txBody>
      </p:sp>
    </p:spTree>
    <p:extLst>
      <p:ext uri="{BB962C8B-B14F-4D97-AF65-F5344CB8AC3E}">
        <p14:creationId xmlns:p14="http://schemas.microsoft.com/office/powerpoint/2010/main" val="29897758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Date Placeholder 3"/>
          <p:cNvSpPr>
            <a:spLocks noGrp="1"/>
          </p:cNvSpPr>
          <p:nvPr>
            <p:ph type="dt" sz="quarter" idx="10"/>
          </p:nvPr>
        </p:nvSpPr>
        <p:spPr/>
        <p:txBody>
          <a:bodyPr/>
          <a:lstStyle/>
          <a:p>
            <a:pPr>
              <a:defRPr/>
            </a:pPr>
            <a:fld id="{C979F792-8AEC-4313-A8F9-1B40689A95C2}" type="datetime2">
              <a:rPr lang="en-US" smtClean="0"/>
              <a:pPr>
                <a:defRPr/>
              </a:pPr>
              <a:t>Monday, February 15, 2021</a:t>
            </a:fld>
            <a:endParaRPr lang="en-US" smtClean="0"/>
          </a:p>
        </p:txBody>
      </p:sp>
      <p:sp>
        <p:nvSpPr>
          <p:cNvPr id="59395" name="Slide Number Placeholder 4"/>
          <p:cNvSpPr>
            <a:spLocks noGrp="1"/>
          </p:cNvSpPr>
          <p:nvPr>
            <p:ph type="sldNum" sz="quarter" idx="12"/>
          </p:nvPr>
        </p:nvSpPr>
        <p:spPr/>
        <p:txBody>
          <a:bodyPr/>
          <a:lstStyle/>
          <a:p>
            <a:pPr>
              <a:defRPr/>
            </a:pPr>
            <a:fld id="{D555583B-5B8E-4E4E-B855-BEC77A199330}" type="slidenum">
              <a:rPr lang="en-US" smtClean="0"/>
              <a:pPr>
                <a:defRPr/>
              </a:pPr>
              <a:t>23</a:t>
            </a:fld>
            <a:endParaRPr lang="en-US" smtClean="0"/>
          </a:p>
        </p:txBody>
      </p:sp>
      <p:sp>
        <p:nvSpPr>
          <p:cNvPr id="6" name="TextBox 5"/>
          <p:cNvSpPr txBox="1"/>
          <p:nvPr/>
        </p:nvSpPr>
        <p:spPr>
          <a:xfrm>
            <a:off x="0" y="0"/>
            <a:ext cx="10972800" cy="1692275"/>
          </a:xfrm>
          <a:prstGeom prst="rect">
            <a:avLst/>
          </a:prstGeom>
          <a:noFill/>
        </p:spPr>
        <p:txBody>
          <a:bodyPr>
            <a:spAutoFit/>
          </a:bodyPr>
          <a:lstStyle/>
          <a:p>
            <a:pPr algn="ctr">
              <a:defRPr/>
            </a:pPr>
            <a:r>
              <a:rPr lang="en-US" sz="3200" dirty="0">
                <a:solidFill>
                  <a:schemeClr val="accent6"/>
                </a:solidFill>
                <a:cs typeface="+mn-cs"/>
              </a:rPr>
              <a:t>Positive Displacement Pumps</a:t>
            </a:r>
          </a:p>
          <a:p>
            <a:pPr>
              <a:defRPr/>
            </a:pPr>
            <a:r>
              <a:rPr lang="en-US" dirty="0">
                <a:solidFill>
                  <a:schemeClr val="tx1"/>
                </a:solidFill>
                <a:cs typeface="+mn-cs"/>
              </a:rPr>
              <a:t>DIN 28400: Section 2(1980): ISO3529: Vacuum pump that aspirates, compresses and discharges a gas to be pumped, using valves if necessary, by means of pistons, rotors, sliders, etc. which are sealed from another either with or without </a:t>
            </a:r>
            <a:r>
              <a:rPr lang="en-US" dirty="0" smtClean="0">
                <a:solidFill>
                  <a:schemeClr val="tx1"/>
                </a:solidFill>
                <a:cs typeface="+mn-cs"/>
              </a:rPr>
              <a:t>liquids.</a:t>
            </a:r>
            <a:endParaRPr lang="en-US" dirty="0">
              <a:solidFill>
                <a:schemeClr val="tx1"/>
              </a:solidFill>
              <a:cs typeface="+mn-cs"/>
            </a:endParaRPr>
          </a:p>
        </p:txBody>
      </p:sp>
      <p:sp>
        <p:nvSpPr>
          <p:cNvPr id="68613" name="TextBox 6"/>
          <p:cNvSpPr txBox="1">
            <a:spLocks noChangeArrowheads="1"/>
          </p:cNvSpPr>
          <p:nvPr/>
        </p:nvSpPr>
        <p:spPr bwMode="auto">
          <a:xfrm>
            <a:off x="0" y="2362200"/>
            <a:ext cx="5254625" cy="1200150"/>
          </a:xfrm>
          <a:prstGeom prst="rect">
            <a:avLst/>
          </a:prstGeom>
          <a:noFill/>
          <a:ln w="9525">
            <a:noFill/>
            <a:miter lim="800000"/>
            <a:headEnd/>
            <a:tailEnd/>
          </a:ln>
        </p:spPr>
        <p:txBody>
          <a:bodyPr wrap="none">
            <a:spAutoFit/>
          </a:bodyPr>
          <a:lstStyle/>
          <a:p>
            <a:pPr algn="ctr"/>
            <a:r>
              <a:rPr lang="en-US">
                <a:solidFill>
                  <a:srgbClr val="FF0000"/>
                </a:solidFill>
              </a:rPr>
              <a:t>Oscillating positive  displacement pumps</a:t>
            </a:r>
          </a:p>
          <a:p>
            <a:pPr algn="ctr"/>
            <a:r>
              <a:rPr lang="en-US"/>
              <a:t>Piston pumps</a:t>
            </a:r>
          </a:p>
          <a:p>
            <a:pPr algn="ctr"/>
            <a:r>
              <a:rPr lang="en-US"/>
              <a:t>Diaphragm pumps</a:t>
            </a:r>
          </a:p>
        </p:txBody>
      </p:sp>
      <p:sp>
        <p:nvSpPr>
          <p:cNvPr id="8" name="TextBox 7"/>
          <p:cNvSpPr txBox="1"/>
          <p:nvPr/>
        </p:nvSpPr>
        <p:spPr>
          <a:xfrm>
            <a:off x="5257800" y="2362200"/>
            <a:ext cx="5715000" cy="3046413"/>
          </a:xfrm>
          <a:prstGeom prst="rect">
            <a:avLst/>
          </a:prstGeom>
          <a:noFill/>
        </p:spPr>
        <p:txBody>
          <a:bodyPr>
            <a:spAutoFit/>
          </a:bodyPr>
          <a:lstStyle/>
          <a:p>
            <a:pPr algn="ctr">
              <a:defRPr/>
            </a:pPr>
            <a:r>
              <a:rPr lang="en-US" dirty="0">
                <a:solidFill>
                  <a:srgbClr val="FF0000"/>
                </a:solidFill>
                <a:cs typeface="+mn-cs"/>
              </a:rPr>
              <a:t>Rotary positive displacement pumps</a:t>
            </a:r>
          </a:p>
          <a:p>
            <a:pPr algn="ctr">
              <a:defRPr/>
            </a:pPr>
            <a:r>
              <a:rPr lang="en-US" dirty="0">
                <a:solidFill>
                  <a:schemeClr val="accent6"/>
                </a:solidFill>
                <a:cs typeface="+mn-cs"/>
              </a:rPr>
              <a:t>Single-spool  </a:t>
            </a:r>
            <a:r>
              <a:rPr lang="en-US" dirty="0">
                <a:solidFill>
                  <a:srgbClr val="FF0000"/>
                </a:solidFill>
                <a:cs typeface="+mn-cs"/>
              </a:rPr>
              <a:t>                   </a:t>
            </a:r>
            <a:r>
              <a:rPr lang="en-US" dirty="0">
                <a:solidFill>
                  <a:schemeClr val="accent6"/>
                </a:solidFill>
                <a:cs typeface="+mn-cs"/>
              </a:rPr>
              <a:t>Twin Spool</a:t>
            </a:r>
          </a:p>
          <a:p>
            <a:pPr>
              <a:defRPr/>
            </a:pPr>
            <a:r>
              <a:rPr lang="en-US" dirty="0">
                <a:solidFill>
                  <a:srgbClr val="00B0F0"/>
                </a:solidFill>
                <a:cs typeface="+mn-cs"/>
              </a:rPr>
              <a:t>Liquid ring pumps           Screw type pump</a:t>
            </a:r>
          </a:p>
          <a:p>
            <a:pPr>
              <a:defRPr/>
            </a:pPr>
            <a:r>
              <a:rPr lang="en-US" dirty="0" smtClean="0">
                <a:solidFill>
                  <a:srgbClr val="00B0F0"/>
                </a:solidFill>
                <a:cs typeface="+mn-cs"/>
              </a:rPr>
              <a:t>Sliding </a:t>
            </a:r>
            <a:r>
              <a:rPr lang="en-US" dirty="0">
                <a:solidFill>
                  <a:srgbClr val="00B0F0"/>
                </a:solidFill>
                <a:cs typeface="+mn-cs"/>
              </a:rPr>
              <a:t>Vane rotary        Claw Pumps</a:t>
            </a:r>
          </a:p>
          <a:p>
            <a:pPr>
              <a:defRPr/>
            </a:pPr>
            <a:r>
              <a:rPr lang="en-US" dirty="0">
                <a:solidFill>
                  <a:srgbClr val="00B0F0"/>
                </a:solidFill>
                <a:cs typeface="+mn-cs"/>
              </a:rPr>
              <a:t>Multi stage pumps            Roots Pumps</a:t>
            </a:r>
          </a:p>
          <a:p>
            <a:pPr>
              <a:defRPr/>
            </a:pPr>
            <a:r>
              <a:rPr lang="en-US" dirty="0">
                <a:solidFill>
                  <a:srgbClr val="00B0F0"/>
                </a:solidFill>
                <a:cs typeface="+mn-cs"/>
              </a:rPr>
              <a:t>Rotary plunger pumps</a:t>
            </a:r>
          </a:p>
          <a:p>
            <a:pPr>
              <a:defRPr/>
            </a:pPr>
            <a:r>
              <a:rPr lang="en-US" dirty="0" err="1">
                <a:solidFill>
                  <a:srgbClr val="00B0F0"/>
                </a:solidFill>
                <a:cs typeface="+mn-cs"/>
              </a:rPr>
              <a:t>Trochoidal</a:t>
            </a:r>
            <a:r>
              <a:rPr lang="en-US" dirty="0">
                <a:solidFill>
                  <a:srgbClr val="00B0F0"/>
                </a:solidFill>
                <a:cs typeface="+mn-cs"/>
              </a:rPr>
              <a:t> pumps</a:t>
            </a:r>
          </a:p>
          <a:p>
            <a:pPr>
              <a:defRPr/>
            </a:pPr>
            <a:r>
              <a:rPr lang="en-US" dirty="0">
                <a:solidFill>
                  <a:srgbClr val="00B0F0"/>
                </a:solidFill>
                <a:cs typeface="+mn-cs"/>
              </a:rPr>
              <a:t>Scroll pumps</a:t>
            </a:r>
          </a:p>
        </p:txBody>
      </p:sp>
    </p:spTree>
    <p:extLst>
      <p:ext uri="{BB962C8B-B14F-4D97-AF65-F5344CB8AC3E}">
        <p14:creationId xmlns:p14="http://schemas.microsoft.com/office/powerpoint/2010/main" val="16616531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Date Placeholder 3"/>
          <p:cNvSpPr>
            <a:spLocks noGrp="1"/>
          </p:cNvSpPr>
          <p:nvPr>
            <p:ph type="dt" sz="quarter" idx="10"/>
          </p:nvPr>
        </p:nvSpPr>
        <p:spPr/>
        <p:txBody>
          <a:bodyPr/>
          <a:lstStyle/>
          <a:p>
            <a:pPr>
              <a:defRPr/>
            </a:pPr>
            <a:fld id="{2915BEBB-E1CC-440E-8B19-A78F9992F60C}" type="datetime2">
              <a:rPr lang="en-US" smtClean="0"/>
              <a:pPr>
                <a:defRPr/>
              </a:pPr>
              <a:t>Monday, February 15, 2021</a:t>
            </a:fld>
            <a:endParaRPr lang="en-US" smtClean="0"/>
          </a:p>
        </p:txBody>
      </p:sp>
      <p:sp>
        <p:nvSpPr>
          <p:cNvPr id="94211" name="Slide Number Placeholder 4"/>
          <p:cNvSpPr>
            <a:spLocks noGrp="1"/>
          </p:cNvSpPr>
          <p:nvPr>
            <p:ph type="sldNum" sz="quarter" idx="12"/>
          </p:nvPr>
        </p:nvSpPr>
        <p:spPr/>
        <p:txBody>
          <a:bodyPr/>
          <a:lstStyle/>
          <a:p>
            <a:pPr>
              <a:defRPr/>
            </a:pPr>
            <a:fld id="{41EF2F70-D0C3-4B41-A1B2-F3C1BAB5E89D}" type="slidenum">
              <a:rPr lang="en-US" smtClean="0"/>
              <a:pPr>
                <a:defRPr/>
              </a:pPr>
              <a:t>24</a:t>
            </a:fld>
            <a:endParaRPr lang="en-US" smtClean="0"/>
          </a:p>
        </p:txBody>
      </p:sp>
      <p:pic>
        <p:nvPicPr>
          <p:cNvPr id="103428" name="Picture 2"/>
          <p:cNvPicPr>
            <a:picLocks noChangeAspect="1" noChangeArrowheads="1"/>
          </p:cNvPicPr>
          <p:nvPr/>
        </p:nvPicPr>
        <p:blipFill>
          <a:blip r:embed="rId2"/>
          <a:srcRect/>
          <a:stretch>
            <a:fillRect/>
          </a:stretch>
        </p:blipFill>
        <p:spPr bwMode="auto">
          <a:xfrm>
            <a:off x="4343400" y="76200"/>
            <a:ext cx="3779838" cy="719138"/>
          </a:xfrm>
          <a:prstGeom prst="rect">
            <a:avLst/>
          </a:prstGeom>
          <a:noFill/>
          <a:ln w="9525" algn="ctr">
            <a:noFill/>
            <a:miter lim="800000"/>
            <a:headEnd/>
            <a:tailEnd/>
          </a:ln>
        </p:spPr>
      </p:pic>
      <p:pic>
        <p:nvPicPr>
          <p:cNvPr id="103429" name="Picture 3"/>
          <p:cNvPicPr>
            <a:picLocks noChangeAspect="1" noChangeArrowheads="1"/>
          </p:cNvPicPr>
          <p:nvPr/>
        </p:nvPicPr>
        <p:blipFill>
          <a:blip r:embed="rId3"/>
          <a:srcRect/>
          <a:stretch>
            <a:fillRect/>
          </a:stretch>
        </p:blipFill>
        <p:spPr bwMode="auto">
          <a:xfrm>
            <a:off x="609600" y="685800"/>
            <a:ext cx="9829800" cy="5976938"/>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Date Placeholder 3"/>
          <p:cNvSpPr>
            <a:spLocks noGrp="1"/>
          </p:cNvSpPr>
          <p:nvPr>
            <p:ph type="dt" sz="quarter" idx="10"/>
          </p:nvPr>
        </p:nvSpPr>
        <p:spPr/>
        <p:txBody>
          <a:bodyPr/>
          <a:lstStyle/>
          <a:p>
            <a:pPr>
              <a:defRPr/>
            </a:pPr>
            <a:fld id="{05BC5AE2-5431-4D14-8D3E-E0C93CEF5964}" type="datetime2">
              <a:rPr lang="en-US" smtClean="0"/>
              <a:pPr>
                <a:defRPr/>
              </a:pPr>
              <a:t>Monday, February 15, 2021</a:t>
            </a:fld>
            <a:endParaRPr lang="en-US" smtClean="0"/>
          </a:p>
        </p:txBody>
      </p:sp>
      <p:sp>
        <p:nvSpPr>
          <p:cNvPr id="95235" name="Slide Number Placeholder 4"/>
          <p:cNvSpPr>
            <a:spLocks noGrp="1"/>
          </p:cNvSpPr>
          <p:nvPr>
            <p:ph type="sldNum" sz="quarter" idx="12"/>
          </p:nvPr>
        </p:nvSpPr>
        <p:spPr/>
        <p:txBody>
          <a:bodyPr/>
          <a:lstStyle/>
          <a:p>
            <a:pPr>
              <a:defRPr/>
            </a:pPr>
            <a:fld id="{EC419071-F3AE-478B-AFB8-7F5FD3F13275}" type="slidenum">
              <a:rPr lang="en-US" smtClean="0"/>
              <a:pPr>
                <a:defRPr/>
              </a:pPr>
              <a:t>25</a:t>
            </a:fld>
            <a:endParaRPr lang="en-US" smtClean="0"/>
          </a:p>
        </p:txBody>
      </p:sp>
      <p:pic>
        <p:nvPicPr>
          <p:cNvPr id="104452" name="Picture 2"/>
          <p:cNvPicPr>
            <a:picLocks noChangeAspect="1" noChangeArrowheads="1"/>
          </p:cNvPicPr>
          <p:nvPr/>
        </p:nvPicPr>
        <p:blipFill>
          <a:blip r:embed="rId2"/>
          <a:srcRect/>
          <a:stretch>
            <a:fillRect/>
          </a:stretch>
        </p:blipFill>
        <p:spPr bwMode="auto">
          <a:xfrm>
            <a:off x="3276600" y="0"/>
            <a:ext cx="3862388" cy="476250"/>
          </a:xfrm>
          <a:prstGeom prst="rect">
            <a:avLst/>
          </a:prstGeom>
          <a:noFill/>
          <a:ln w="9525" algn="ctr">
            <a:noFill/>
            <a:miter lim="800000"/>
            <a:headEnd/>
            <a:tailEnd/>
          </a:ln>
        </p:spPr>
      </p:pic>
      <p:pic>
        <p:nvPicPr>
          <p:cNvPr id="104453" name="Picture 3"/>
          <p:cNvPicPr>
            <a:picLocks noChangeAspect="1" noChangeArrowheads="1"/>
          </p:cNvPicPr>
          <p:nvPr/>
        </p:nvPicPr>
        <p:blipFill>
          <a:blip r:embed="rId3"/>
          <a:srcRect/>
          <a:stretch>
            <a:fillRect/>
          </a:stretch>
        </p:blipFill>
        <p:spPr bwMode="auto">
          <a:xfrm>
            <a:off x="914400" y="609600"/>
            <a:ext cx="9220200" cy="5591175"/>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Date Placeholder 3"/>
          <p:cNvSpPr>
            <a:spLocks noGrp="1"/>
          </p:cNvSpPr>
          <p:nvPr>
            <p:ph type="dt" sz="quarter" idx="10"/>
          </p:nvPr>
        </p:nvSpPr>
        <p:spPr/>
        <p:txBody>
          <a:bodyPr/>
          <a:lstStyle/>
          <a:p>
            <a:pPr>
              <a:defRPr/>
            </a:pPr>
            <a:fld id="{20E3A527-7CB7-4730-A437-0A0CCB2F2DA5}" type="datetime2">
              <a:rPr lang="en-US" smtClean="0"/>
              <a:pPr>
                <a:defRPr/>
              </a:pPr>
              <a:t>Monday, February 15, 2021</a:t>
            </a:fld>
            <a:endParaRPr lang="en-US" smtClean="0"/>
          </a:p>
        </p:txBody>
      </p:sp>
      <p:sp>
        <p:nvSpPr>
          <p:cNvPr id="96259" name="Slide Number Placeholder 4"/>
          <p:cNvSpPr>
            <a:spLocks noGrp="1"/>
          </p:cNvSpPr>
          <p:nvPr>
            <p:ph type="sldNum" sz="quarter" idx="12"/>
          </p:nvPr>
        </p:nvSpPr>
        <p:spPr/>
        <p:txBody>
          <a:bodyPr/>
          <a:lstStyle/>
          <a:p>
            <a:pPr>
              <a:defRPr/>
            </a:pPr>
            <a:fld id="{5A1651B4-7237-4FFF-A33C-2DBFFEFAEE81}" type="slidenum">
              <a:rPr lang="en-US" smtClean="0"/>
              <a:pPr>
                <a:defRPr/>
              </a:pPr>
              <a:t>26</a:t>
            </a:fld>
            <a:endParaRPr lang="en-US" smtClean="0"/>
          </a:p>
        </p:txBody>
      </p:sp>
      <p:pic>
        <p:nvPicPr>
          <p:cNvPr id="105476" name="Picture 2"/>
          <p:cNvPicPr>
            <a:picLocks noChangeAspect="1" noChangeArrowheads="1"/>
          </p:cNvPicPr>
          <p:nvPr/>
        </p:nvPicPr>
        <p:blipFill>
          <a:blip r:embed="rId2"/>
          <a:srcRect/>
          <a:stretch>
            <a:fillRect/>
          </a:stretch>
        </p:blipFill>
        <p:spPr bwMode="auto">
          <a:xfrm>
            <a:off x="2895600" y="0"/>
            <a:ext cx="4513263" cy="471488"/>
          </a:xfrm>
          <a:prstGeom prst="rect">
            <a:avLst/>
          </a:prstGeom>
          <a:noFill/>
          <a:ln w="9525" algn="ctr">
            <a:noFill/>
            <a:miter lim="800000"/>
            <a:headEnd/>
            <a:tailEnd/>
          </a:ln>
        </p:spPr>
      </p:pic>
      <p:pic>
        <p:nvPicPr>
          <p:cNvPr id="105477" name="Picture 3"/>
          <p:cNvPicPr>
            <a:picLocks noChangeAspect="1" noChangeArrowheads="1"/>
          </p:cNvPicPr>
          <p:nvPr/>
        </p:nvPicPr>
        <p:blipFill>
          <a:blip r:embed="rId3"/>
          <a:srcRect/>
          <a:stretch>
            <a:fillRect/>
          </a:stretch>
        </p:blipFill>
        <p:spPr bwMode="auto">
          <a:xfrm>
            <a:off x="838200" y="685800"/>
            <a:ext cx="9332913" cy="563880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Date Placeholder 3"/>
          <p:cNvSpPr>
            <a:spLocks noGrp="1"/>
          </p:cNvSpPr>
          <p:nvPr>
            <p:ph type="dt" sz="quarter" idx="10"/>
          </p:nvPr>
        </p:nvSpPr>
        <p:spPr/>
        <p:txBody>
          <a:bodyPr/>
          <a:lstStyle/>
          <a:p>
            <a:pPr>
              <a:defRPr/>
            </a:pPr>
            <a:fld id="{02EE38BD-8AFD-4DD3-8FE6-1329E21120E4}" type="datetime2">
              <a:rPr lang="en-US" smtClean="0"/>
              <a:pPr>
                <a:defRPr/>
              </a:pPr>
              <a:t>Monday, February 15, 2021</a:t>
            </a:fld>
            <a:endParaRPr lang="en-US" smtClean="0"/>
          </a:p>
        </p:txBody>
      </p:sp>
      <p:sp>
        <p:nvSpPr>
          <p:cNvPr id="97283" name="Slide Number Placeholder 4"/>
          <p:cNvSpPr>
            <a:spLocks noGrp="1"/>
          </p:cNvSpPr>
          <p:nvPr>
            <p:ph type="sldNum" sz="quarter" idx="12"/>
          </p:nvPr>
        </p:nvSpPr>
        <p:spPr/>
        <p:txBody>
          <a:bodyPr/>
          <a:lstStyle/>
          <a:p>
            <a:pPr>
              <a:defRPr/>
            </a:pPr>
            <a:fld id="{EB4807BD-2DEA-40A8-90B1-A662A4804F02}" type="slidenum">
              <a:rPr lang="en-US" smtClean="0"/>
              <a:pPr>
                <a:defRPr/>
              </a:pPr>
              <a:t>27</a:t>
            </a:fld>
            <a:endParaRPr lang="en-US" smtClean="0"/>
          </a:p>
        </p:txBody>
      </p:sp>
      <p:pic>
        <p:nvPicPr>
          <p:cNvPr id="106500" name="Picture 2"/>
          <p:cNvPicPr>
            <a:picLocks noChangeAspect="1" noChangeArrowheads="1"/>
          </p:cNvPicPr>
          <p:nvPr/>
        </p:nvPicPr>
        <p:blipFill>
          <a:blip r:embed="rId2"/>
          <a:srcRect/>
          <a:stretch>
            <a:fillRect/>
          </a:stretch>
        </p:blipFill>
        <p:spPr bwMode="auto">
          <a:xfrm>
            <a:off x="3505200" y="0"/>
            <a:ext cx="3797300" cy="714375"/>
          </a:xfrm>
          <a:prstGeom prst="rect">
            <a:avLst/>
          </a:prstGeom>
          <a:noFill/>
          <a:ln w="9525" algn="ctr">
            <a:noFill/>
            <a:miter lim="800000"/>
            <a:headEnd/>
            <a:tailEnd/>
          </a:ln>
        </p:spPr>
      </p:pic>
      <p:pic>
        <p:nvPicPr>
          <p:cNvPr id="106501" name="Picture 3"/>
          <p:cNvPicPr>
            <a:picLocks noChangeAspect="1" noChangeArrowheads="1"/>
          </p:cNvPicPr>
          <p:nvPr/>
        </p:nvPicPr>
        <p:blipFill>
          <a:blip r:embed="rId3"/>
          <a:srcRect/>
          <a:stretch>
            <a:fillRect/>
          </a:stretch>
        </p:blipFill>
        <p:spPr bwMode="auto">
          <a:xfrm>
            <a:off x="1447800" y="838200"/>
            <a:ext cx="8081963" cy="487680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Date Placeholder 3"/>
          <p:cNvSpPr>
            <a:spLocks noGrp="1"/>
          </p:cNvSpPr>
          <p:nvPr>
            <p:ph type="dt" sz="quarter" idx="10"/>
          </p:nvPr>
        </p:nvSpPr>
        <p:spPr/>
        <p:txBody>
          <a:bodyPr/>
          <a:lstStyle/>
          <a:p>
            <a:pPr>
              <a:defRPr/>
            </a:pPr>
            <a:fld id="{59C5AAFF-F3BD-4152-AB84-332050CA47D2}" type="datetime2">
              <a:rPr lang="en-US" smtClean="0"/>
              <a:pPr>
                <a:defRPr/>
              </a:pPr>
              <a:t>Monday, February 15, 2021</a:t>
            </a:fld>
            <a:endParaRPr lang="en-US" smtClean="0"/>
          </a:p>
        </p:txBody>
      </p:sp>
      <p:sp>
        <p:nvSpPr>
          <p:cNvPr id="98307" name="Slide Number Placeholder 4"/>
          <p:cNvSpPr>
            <a:spLocks noGrp="1"/>
          </p:cNvSpPr>
          <p:nvPr>
            <p:ph type="sldNum" sz="quarter" idx="12"/>
          </p:nvPr>
        </p:nvSpPr>
        <p:spPr/>
        <p:txBody>
          <a:bodyPr/>
          <a:lstStyle/>
          <a:p>
            <a:pPr>
              <a:defRPr/>
            </a:pPr>
            <a:fld id="{7E590BBE-C0B1-455F-AB5F-B3691F1E55FE}" type="slidenum">
              <a:rPr lang="en-US" smtClean="0"/>
              <a:pPr>
                <a:defRPr/>
              </a:pPr>
              <a:t>28</a:t>
            </a:fld>
            <a:endParaRPr lang="en-US" smtClean="0"/>
          </a:p>
        </p:txBody>
      </p:sp>
      <p:pic>
        <p:nvPicPr>
          <p:cNvPr id="107524" name="Picture 3"/>
          <p:cNvPicPr>
            <a:picLocks noChangeAspect="1" noChangeArrowheads="1"/>
          </p:cNvPicPr>
          <p:nvPr/>
        </p:nvPicPr>
        <p:blipFill>
          <a:blip r:embed="rId2"/>
          <a:srcRect/>
          <a:stretch>
            <a:fillRect/>
          </a:stretch>
        </p:blipFill>
        <p:spPr bwMode="auto">
          <a:xfrm>
            <a:off x="3200400" y="228600"/>
            <a:ext cx="4038600" cy="795338"/>
          </a:xfrm>
          <a:prstGeom prst="rect">
            <a:avLst/>
          </a:prstGeom>
          <a:noFill/>
          <a:ln w="9525" algn="ctr">
            <a:noFill/>
            <a:miter lim="800000"/>
            <a:headEnd/>
            <a:tailEnd/>
          </a:ln>
        </p:spPr>
      </p:pic>
      <p:pic>
        <p:nvPicPr>
          <p:cNvPr id="107525" name="Picture 4"/>
          <p:cNvPicPr>
            <a:picLocks noChangeAspect="1" noChangeArrowheads="1"/>
          </p:cNvPicPr>
          <p:nvPr/>
        </p:nvPicPr>
        <p:blipFill>
          <a:blip r:embed="rId3"/>
          <a:srcRect/>
          <a:stretch>
            <a:fillRect/>
          </a:stretch>
        </p:blipFill>
        <p:spPr bwMode="auto">
          <a:xfrm>
            <a:off x="381000" y="1066800"/>
            <a:ext cx="10134600" cy="5730875"/>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Date Placeholder 3"/>
          <p:cNvSpPr>
            <a:spLocks noGrp="1"/>
          </p:cNvSpPr>
          <p:nvPr>
            <p:ph type="dt" sz="quarter" idx="10"/>
          </p:nvPr>
        </p:nvSpPr>
        <p:spPr/>
        <p:txBody>
          <a:bodyPr/>
          <a:lstStyle/>
          <a:p>
            <a:pPr>
              <a:defRPr/>
            </a:pPr>
            <a:fld id="{272ABC99-31F6-43C8-82C1-F62BF2A85B7C}" type="datetime2">
              <a:rPr lang="en-US" smtClean="0"/>
              <a:pPr>
                <a:defRPr/>
              </a:pPr>
              <a:t>Monday, February 15, 2021</a:t>
            </a:fld>
            <a:endParaRPr lang="en-US" smtClean="0"/>
          </a:p>
        </p:txBody>
      </p:sp>
      <p:sp>
        <p:nvSpPr>
          <p:cNvPr id="99331" name="Slide Number Placeholder 4"/>
          <p:cNvSpPr>
            <a:spLocks noGrp="1"/>
          </p:cNvSpPr>
          <p:nvPr>
            <p:ph type="sldNum" sz="quarter" idx="12"/>
          </p:nvPr>
        </p:nvSpPr>
        <p:spPr/>
        <p:txBody>
          <a:bodyPr/>
          <a:lstStyle/>
          <a:p>
            <a:pPr>
              <a:defRPr/>
            </a:pPr>
            <a:fld id="{BBB79E34-9F41-42BE-A097-F644AA1AB37D}" type="slidenum">
              <a:rPr lang="en-US" smtClean="0"/>
              <a:pPr>
                <a:defRPr/>
              </a:pPr>
              <a:t>29</a:t>
            </a:fld>
            <a:endParaRPr lang="en-US" smtClean="0"/>
          </a:p>
        </p:txBody>
      </p:sp>
      <p:pic>
        <p:nvPicPr>
          <p:cNvPr id="108548" name="Picture 2"/>
          <p:cNvPicPr>
            <a:picLocks noChangeAspect="1" noChangeArrowheads="1"/>
          </p:cNvPicPr>
          <p:nvPr/>
        </p:nvPicPr>
        <p:blipFill>
          <a:blip r:embed="rId2"/>
          <a:srcRect/>
          <a:stretch>
            <a:fillRect/>
          </a:stretch>
        </p:blipFill>
        <p:spPr bwMode="auto">
          <a:xfrm>
            <a:off x="762000" y="304800"/>
            <a:ext cx="2514600" cy="423863"/>
          </a:xfrm>
          <a:prstGeom prst="rect">
            <a:avLst/>
          </a:prstGeom>
          <a:noFill/>
          <a:ln w="9525" algn="ctr">
            <a:noFill/>
            <a:miter lim="800000"/>
            <a:headEnd/>
            <a:tailEnd/>
          </a:ln>
        </p:spPr>
      </p:pic>
      <p:pic>
        <p:nvPicPr>
          <p:cNvPr id="108549" name="Picture 4"/>
          <p:cNvPicPr>
            <a:picLocks noChangeAspect="1" noChangeArrowheads="1"/>
          </p:cNvPicPr>
          <p:nvPr/>
        </p:nvPicPr>
        <p:blipFill>
          <a:blip r:embed="rId3"/>
          <a:srcRect/>
          <a:stretch>
            <a:fillRect/>
          </a:stretch>
        </p:blipFill>
        <p:spPr bwMode="auto">
          <a:xfrm>
            <a:off x="7391400" y="381000"/>
            <a:ext cx="3524250" cy="381000"/>
          </a:xfrm>
          <a:prstGeom prst="rect">
            <a:avLst/>
          </a:prstGeom>
          <a:noFill/>
          <a:ln w="9525" algn="ctr">
            <a:noFill/>
            <a:miter lim="800000"/>
            <a:headEnd/>
            <a:tailEnd/>
          </a:ln>
        </p:spPr>
      </p:pic>
      <p:pic>
        <p:nvPicPr>
          <p:cNvPr id="108550" name="Picture 7"/>
          <p:cNvPicPr>
            <a:picLocks noChangeAspect="1" noChangeArrowheads="1"/>
          </p:cNvPicPr>
          <p:nvPr/>
        </p:nvPicPr>
        <p:blipFill>
          <a:blip r:embed="rId4"/>
          <a:srcRect/>
          <a:stretch>
            <a:fillRect/>
          </a:stretch>
        </p:blipFill>
        <p:spPr bwMode="auto">
          <a:xfrm>
            <a:off x="4054475" y="838200"/>
            <a:ext cx="6165850" cy="373380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Date Placeholder 3"/>
          <p:cNvSpPr>
            <a:spLocks noGrp="1"/>
          </p:cNvSpPr>
          <p:nvPr>
            <p:ph type="dt" sz="quarter" idx="10"/>
          </p:nvPr>
        </p:nvSpPr>
        <p:spPr/>
        <p:txBody>
          <a:bodyPr/>
          <a:lstStyle/>
          <a:p>
            <a:pPr>
              <a:defRPr/>
            </a:pPr>
            <a:fld id="{8923FBE3-4B7E-4414-8006-3CED77A3009F}" type="datetime2">
              <a:rPr lang="en-US" smtClean="0"/>
              <a:pPr>
                <a:defRPr/>
              </a:pPr>
              <a:t>Monday, February 15, 2021</a:t>
            </a:fld>
            <a:endParaRPr lang="en-US" smtClean="0"/>
          </a:p>
        </p:txBody>
      </p:sp>
      <p:sp>
        <p:nvSpPr>
          <p:cNvPr id="76803" name="Slide Number Placeholder 4"/>
          <p:cNvSpPr>
            <a:spLocks noGrp="1"/>
          </p:cNvSpPr>
          <p:nvPr>
            <p:ph type="sldNum" sz="quarter" idx="12"/>
          </p:nvPr>
        </p:nvSpPr>
        <p:spPr/>
        <p:txBody>
          <a:bodyPr/>
          <a:lstStyle/>
          <a:p>
            <a:pPr>
              <a:defRPr/>
            </a:pPr>
            <a:fld id="{B86E1BD6-FC9D-4989-AB0B-295709A508D0}" type="slidenum">
              <a:rPr lang="en-US" smtClean="0"/>
              <a:pPr>
                <a:defRPr/>
              </a:pPr>
              <a:t>3</a:t>
            </a:fld>
            <a:endParaRPr lang="en-US" dirty="0" smtClean="0"/>
          </a:p>
        </p:txBody>
      </p:sp>
      <p:pic>
        <p:nvPicPr>
          <p:cNvPr id="86020" name="Picture 2"/>
          <p:cNvPicPr>
            <a:picLocks noChangeAspect="1" noChangeArrowheads="1"/>
          </p:cNvPicPr>
          <p:nvPr/>
        </p:nvPicPr>
        <p:blipFill>
          <a:blip r:embed="rId2"/>
          <a:srcRect/>
          <a:stretch>
            <a:fillRect/>
          </a:stretch>
        </p:blipFill>
        <p:spPr bwMode="auto">
          <a:xfrm>
            <a:off x="4572000" y="609600"/>
            <a:ext cx="3810000" cy="482600"/>
          </a:xfrm>
          <a:prstGeom prst="rect">
            <a:avLst/>
          </a:prstGeom>
          <a:noFill/>
          <a:ln w="9525" algn="ctr">
            <a:noFill/>
            <a:miter lim="800000"/>
            <a:headEnd/>
            <a:tailEnd/>
          </a:ln>
        </p:spPr>
      </p:pic>
      <p:pic>
        <p:nvPicPr>
          <p:cNvPr id="86021" name="Picture 3"/>
          <p:cNvPicPr>
            <a:picLocks noChangeAspect="1" noChangeArrowheads="1"/>
          </p:cNvPicPr>
          <p:nvPr/>
        </p:nvPicPr>
        <p:blipFill>
          <a:blip r:embed="rId3"/>
          <a:srcRect/>
          <a:stretch>
            <a:fillRect/>
          </a:stretch>
        </p:blipFill>
        <p:spPr bwMode="auto">
          <a:xfrm>
            <a:off x="1547100" y="1077170"/>
            <a:ext cx="9251950" cy="4876800"/>
          </a:xfrm>
          <a:prstGeom prst="rect">
            <a:avLst/>
          </a:prstGeom>
          <a:noFill/>
          <a:ln w="9525" algn="ctr">
            <a:noFill/>
            <a:miter lim="800000"/>
            <a:headEnd/>
            <a:tailEnd/>
          </a:ln>
        </p:spPr>
      </p:pic>
      <p:sp>
        <p:nvSpPr>
          <p:cNvPr id="86022" name="TextBox 5"/>
          <p:cNvSpPr txBox="1">
            <a:spLocks noChangeArrowheads="1"/>
          </p:cNvSpPr>
          <p:nvPr/>
        </p:nvSpPr>
        <p:spPr bwMode="auto">
          <a:xfrm>
            <a:off x="1905000" y="0"/>
            <a:ext cx="9067800" cy="584200"/>
          </a:xfrm>
          <a:prstGeom prst="rect">
            <a:avLst/>
          </a:prstGeom>
          <a:noFill/>
          <a:ln w="9525">
            <a:noFill/>
            <a:miter lim="800000"/>
            <a:headEnd/>
            <a:tailEnd/>
          </a:ln>
        </p:spPr>
        <p:txBody>
          <a:bodyPr>
            <a:spAutoFit/>
          </a:bodyPr>
          <a:lstStyle/>
          <a:p>
            <a:pPr algn="ctr"/>
            <a:r>
              <a:rPr lang="en-US" sz="3200" b="1"/>
              <a:t>Sliding Vane Rotary Pump   (OR)</a:t>
            </a:r>
          </a:p>
        </p:txBody>
      </p:sp>
      <p:sp>
        <p:nvSpPr>
          <p:cNvPr id="86023" name="TextBox 6"/>
          <p:cNvSpPr txBox="1">
            <a:spLocks noChangeArrowheads="1"/>
          </p:cNvSpPr>
          <p:nvPr/>
        </p:nvSpPr>
        <p:spPr bwMode="auto">
          <a:xfrm>
            <a:off x="381000" y="4267200"/>
            <a:ext cx="6400800" cy="2678113"/>
          </a:xfrm>
          <a:prstGeom prst="rect">
            <a:avLst/>
          </a:prstGeom>
          <a:noFill/>
          <a:ln w="9525">
            <a:noFill/>
            <a:miter lim="800000"/>
            <a:headEnd/>
            <a:tailEnd/>
          </a:ln>
        </p:spPr>
        <p:txBody>
          <a:bodyPr>
            <a:spAutoFit/>
          </a:bodyPr>
          <a:lstStyle/>
          <a:p>
            <a:pPr algn="just"/>
            <a:r>
              <a:rPr lang="en-US" dirty="0"/>
              <a:t>A sliding vane rotary vacuum pump is a rotary vacuum pump in which an eccentric rotor slides tangentially along the interior wall of the stator (housing). Two or more (usually </a:t>
            </a:r>
            <a:r>
              <a:rPr lang="en-US" dirty="0" err="1"/>
              <a:t>radialy</a:t>
            </a:r>
            <a:r>
              <a:rPr lang="en-US" dirty="0"/>
              <a:t>) movable vanes arranged in rotor slots slide along the interior wall of the stator and divide the pump chamber into cavities with variable volumes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13191C67-60CA-4BED-9D08-04500FA66875}" type="datetime2">
              <a:rPr lang="en-US" smtClean="0"/>
              <a:pPr>
                <a:defRPr/>
              </a:pPr>
              <a:t>Monday, February 15, 2021</a:t>
            </a:fld>
            <a:endParaRPr lang="en-US"/>
          </a:p>
        </p:txBody>
      </p:sp>
      <p:sp>
        <p:nvSpPr>
          <p:cNvPr id="5" name="Slide Number Placeholder 4"/>
          <p:cNvSpPr>
            <a:spLocks noGrp="1"/>
          </p:cNvSpPr>
          <p:nvPr>
            <p:ph type="sldNum" sz="quarter" idx="12"/>
          </p:nvPr>
        </p:nvSpPr>
        <p:spPr/>
        <p:txBody>
          <a:bodyPr/>
          <a:lstStyle/>
          <a:p>
            <a:pPr>
              <a:defRPr/>
            </a:pPr>
            <a:fld id="{C353C83D-B4D6-477C-988E-2455504F3888}" type="slidenum">
              <a:rPr lang="en-US" smtClean="0"/>
              <a:pPr>
                <a:defRPr/>
              </a:pPr>
              <a:t>30</a:t>
            </a:fld>
            <a:endParaRPr lang="en-US"/>
          </a:p>
        </p:txBody>
      </p:sp>
      <p:pic>
        <p:nvPicPr>
          <p:cNvPr id="1026" name="Picture 2" descr="Image result for claw pum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15" y="2949"/>
            <a:ext cx="9031505" cy="6337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2335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13191C67-60CA-4BED-9D08-04500FA66875}" type="datetime2">
              <a:rPr lang="en-US" smtClean="0"/>
              <a:pPr>
                <a:defRPr/>
              </a:pPr>
              <a:t>Monday, February 15, 2021</a:t>
            </a:fld>
            <a:endParaRPr lang="en-US"/>
          </a:p>
        </p:txBody>
      </p:sp>
      <p:sp>
        <p:nvSpPr>
          <p:cNvPr id="5" name="Slide Number Placeholder 4"/>
          <p:cNvSpPr>
            <a:spLocks noGrp="1"/>
          </p:cNvSpPr>
          <p:nvPr>
            <p:ph type="sldNum" sz="quarter" idx="12"/>
          </p:nvPr>
        </p:nvSpPr>
        <p:spPr/>
        <p:txBody>
          <a:bodyPr/>
          <a:lstStyle/>
          <a:p>
            <a:pPr>
              <a:defRPr/>
            </a:pPr>
            <a:fld id="{C353C83D-B4D6-477C-988E-2455504F3888}" type="slidenum">
              <a:rPr lang="en-US" smtClean="0"/>
              <a:pPr>
                <a:defRPr/>
              </a:pPr>
              <a:t>31</a:t>
            </a:fld>
            <a:endParaRPr lang="en-US"/>
          </a:p>
        </p:txBody>
      </p:sp>
      <p:pic>
        <p:nvPicPr>
          <p:cNvPr id="2050" name="Picture 2" descr="Image result for claw pum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540" y="1"/>
            <a:ext cx="3567065" cy="35670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law pumps"/>
          <p:cNvPicPr>
            <a:picLocks noChangeAspect="1" noChangeArrowheads="1"/>
          </p:cNvPicPr>
          <p:nvPr/>
        </p:nvPicPr>
        <p:blipFill rotWithShape="1">
          <a:blip r:embed="rId3">
            <a:extLst>
              <a:ext uri="{28A0092B-C50C-407E-A947-70E740481C1C}">
                <a14:useLocalDpi xmlns:a14="http://schemas.microsoft.com/office/drawing/2010/main" val="0"/>
              </a:ext>
            </a:extLst>
          </a:blip>
          <a:srcRect l="20480" t="6292" r="15028" b="-1808"/>
          <a:stretch/>
        </p:blipFill>
        <p:spPr bwMode="auto">
          <a:xfrm>
            <a:off x="5327407" y="404734"/>
            <a:ext cx="5651292" cy="57771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claw pum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73326"/>
            <a:ext cx="5172075" cy="313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339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Date Placeholder 3"/>
          <p:cNvSpPr>
            <a:spLocks noGrp="1"/>
          </p:cNvSpPr>
          <p:nvPr>
            <p:ph type="dt" sz="quarter" idx="10"/>
          </p:nvPr>
        </p:nvSpPr>
        <p:spPr/>
        <p:txBody>
          <a:bodyPr/>
          <a:lstStyle/>
          <a:p>
            <a:pPr>
              <a:defRPr/>
            </a:pPr>
            <a:fld id="{90C2360E-3AFD-4570-98AD-C6BD04033849}" type="datetime2">
              <a:rPr lang="en-US" smtClean="0"/>
              <a:pPr>
                <a:defRPr/>
              </a:pPr>
              <a:t>Monday, February 15, 2021</a:t>
            </a:fld>
            <a:endParaRPr lang="en-US" smtClean="0"/>
          </a:p>
        </p:txBody>
      </p:sp>
      <p:sp>
        <p:nvSpPr>
          <p:cNvPr id="100355" name="Slide Number Placeholder 4"/>
          <p:cNvSpPr>
            <a:spLocks noGrp="1"/>
          </p:cNvSpPr>
          <p:nvPr>
            <p:ph type="sldNum" sz="quarter" idx="12"/>
          </p:nvPr>
        </p:nvSpPr>
        <p:spPr/>
        <p:txBody>
          <a:bodyPr/>
          <a:lstStyle/>
          <a:p>
            <a:pPr>
              <a:defRPr/>
            </a:pPr>
            <a:fld id="{26F265DA-8030-452D-B91E-E6726838EAE2}" type="slidenum">
              <a:rPr lang="en-US" smtClean="0"/>
              <a:pPr>
                <a:defRPr/>
              </a:pPr>
              <a:t>32</a:t>
            </a:fld>
            <a:endParaRPr lang="en-US" smtClean="0"/>
          </a:p>
        </p:txBody>
      </p:sp>
      <p:pic>
        <p:nvPicPr>
          <p:cNvPr id="109572" name="Picture 2"/>
          <p:cNvPicPr>
            <a:picLocks noChangeAspect="1" noChangeArrowheads="1"/>
          </p:cNvPicPr>
          <p:nvPr/>
        </p:nvPicPr>
        <p:blipFill>
          <a:blip r:embed="rId2"/>
          <a:srcRect/>
          <a:stretch>
            <a:fillRect/>
          </a:stretch>
        </p:blipFill>
        <p:spPr bwMode="auto">
          <a:xfrm>
            <a:off x="2057400" y="457200"/>
            <a:ext cx="6629400" cy="584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Date Placeholder 3"/>
          <p:cNvSpPr>
            <a:spLocks noGrp="1"/>
          </p:cNvSpPr>
          <p:nvPr>
            <p:ph type="dt" sz="quarter" idx="10"/>
          </p:nvPr>
        </p:nvSpPr>
        <p:spPr/>
        <p:txBody>
          <a:bodyPr/>
          <a:lstStyle/>
          <a:p>
            <a:pPr>
              <a:defRPr/>
            </a:pPr>
            <a:fld id="{6C228CF6-4B4C-42D7-BB9C-5294F0423E26}" type="datetime2">
              <a:rPr lang="en-US" smtClean="0"/>
              <a:pPr>
                <a:defRPr/>
              </a:pPr>
              <a:t>Monday, February 15, 2021</a:t>
            </a:fld>
            <a:endParaRPr lang="en-US" smtClean="0"/>
          </a:p>
        </p:txBody>
      </p:sp>
      <p:sp>
        <p:nvSpPr>
          <p:cNvPr id="101379" name="Slide Number Placeholder 4"/>
          <p:cNvSpPr>
            <a:spLocks noGrp="1"/>
          </p:cNvSpPr>
          <p:nvPr>
            <p:ph type="sldNum" sz="quarter" idx="12"/>
          </p:nvPr>
        </p:nvSpPr>
        <p:spPr/>
        <p:txBody>
          <a:bodyPr/>
          <a:lstStyle/>
          <a:p>
            <a:pPr>
              <a:defRPr/>
            </a:pPr>
            <a:fld id="{AE367CF1-059C-4168-9327-86F6E0B5056E}" type="slidenum">
              <a:rPr lang="en-US" smtClean="0"/>
              <a:pPr>
                <a:defRPr/>
              </a:pPr>
              <a:t>33</a:t>
            </a:fld>
            <a:endParaRPr lang="en-US" smtClean="0"/>
          </a:p>
        </p:txBody>
      </p:sp>
      <p:pic>
        <p:nvPicPr>
          <p:cNvPr id="110596" name="Picture 2"/>
          <p:cNvPicPr>
            <a:picLocks noChangeAspect="1" noChangeArrowheads="1"/>
          </p:cNvPicPr>
          <p:nvPr/>
        </p:nvPicPr>
        <p:blipFill>
          <a:blip r:embed="rId2"/>
          <a:srcRect/>
          <a:stretch>
            <a:fillRect/>
          </a:stretch>
        </p:blipFill>
        <p:spPr bwMode="auto">
          <a:xfrm>
            <a:off x="1981200" y="304800"/>
            <a:ext cx="7467600" cy="6223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Date Placeholder 3"/>
          <p:cNvSpPr>
            <a:spLocks noGrp="1"/>
          </p:cNvSpPr>
          <p:nvPr>
            <p:ph type="dt" sz="quarter" idx="10"/>
          </p:nvPr>
        </p:nvSpPr>
        <p:spPr/>
        <p:txBody>
          <a:bodyPr/>
          <a:lstStyle/>
          <a:p>
            <a:pPr>
              <a:defRPr/>
            </a:pPr>
            <a:fld id="{2F3EEE71-B361-45BC-BA79-D39EDC8DD554}" type="datetime2">
              <a:rPr lang="en-US" smtClean="0"/>
              <a:pPr>
                <a:defRPr/>
              </a:pPr>
              <a:t>Monday, February 15, 2021</a:t>
            </a:fld>
            <a:endParaRPr lang="en-US" smtClean="0"/>
          </a:p>
        </p:txBody>
      </p:sp>
      <p:sp>
        <p:nvSpPr>
          <p:cNvPr id="102403" name="Slide Number Placeholder 4"/>
          <p:cNvSpPr>
            <a:spLocks noGrp="1"/>
          </p:cNvSpPr>
          <p:nvPr>
            <p:ph type="sldNum" sz="quarter" idx="12"/>
          </p:nvPr>
        </p:nvSpPr>
        <p:spPr/>
        <p:txBody>
          <a:bodyPr/>
          <a:lstStyle/>
          <a:p>
            <a:pPr>
              <a:defRPr/>
            </a:pPr>
            <a:fld id="{27D38D12-17E4-4CFB-BDF6-B298142344CE}" type="slidenum">
              <a:rPr lang="en-US" smtClean="0"/>
              <a:pPr>
                <a:defRPr/>
              </a:pPr>
              <a:t>34</a:t>
            </a:fld>
            <a:endParaRPr lang="en-US" smtClean="0"/>
          </a:p>
        </p:txBody>
      </p:sp>
      <p:pic>
        <p:nvPicPr>
          <p:cNvPr id="111620" name="Picture 2"/>
          <p:cNvPicPr>
            <a:picLocks noChangeAspect="1" noChangeArrowheads="1"/>
          </p:cNvPicPr>
          <p:nvPr/>
        </p:nvPicPr>
        <p:blipFill>
          <a:blip r:embed="rId2"/>
          <a:srcRect/>
          <a:stretch>
            <a:fillRect/>
          </a:stretch>
        </p:blipFill>
        <p:spPr bwMode="auto">
          <a:xfrm>
            <a:off x="2667000" y="0"/>
            <a:ext cx="4730750" cy="3390900"/>
          </a:xfrm>
          <a:prstGeom prst="rect">
            <a:avLst/>
          </a:prstGeom>
          <a:noFill/>
          <a:ln w="9525" algn="ctr">
            <a:noFill/>
            <a:miter lim="800000"/>
            <a:headEnd/>
            <a:tailEnd/>
          </a:ln>
        </p:spPr>
      </p:pic>
      <p:pic>
        <p:nvPicPr>
          <p:cNvPr id="111621" name="Picture 5"/>
          <p:cNvPicPr>
            <a:picLocks noChangeAspect="1" noChangeArrowheads="1"/>
          </p:cNvPicPr>
          <p:nvPr/>
        </p:nvPicPr>
        <p:blipFill>
          <a:blip r:embed="rId3"/>
          <a:srcRect/>
          <a:stretch>
            <a:fillRect/>
          </a:stretch>
        </p:blipFill>
        <p:spPr bwMode="auto">
          <a:xfrm>
            <a:off x="3200400" y="2971800"/>
            <a:ext cx="2667000" cy="3094038"/>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Date Placeholder 3"/>
          <p:cNvSpPr>
            <a:spLocks noGrp="1"/>
          </p:cNvSpPr>
          <p:nvPr>
            <p:ph type="dt" sz="quarter" idx="10"/>
          </p:nvPr>
        </p:nvSpPr>
        <p:spPr/>
        <p:txBody>
          <a:bodyPr/>
          <a:lstStyle/>
          <a:p>
            <a:pPr>
              <a:defRPr/>
            </a:pPr>
            <a:fld id="{AB16D0FF-1582-4399-BC60-24401A3688DA}" type="datetime2">
              <a:rPr lang="en-US" smtClean="0"/>
              <a:pPr>
                <a:defRPr/>
              </a:pPr>
              <a:t>Monday, February 15, 2021</a:t>
            </a:fld>
            <a:endParaRPr lang="en-US" smtClean="0"/>
          </a:p>
        </p:txBody>
      </p:sp>
      <p:sp>
        <p:nvSpPr>
          <p:cNvPr id="103427" name="Slide Number Placeholder 4"/>
          <p:cNvSpPr>
            <a:spLocks noGrp="1"/>
          </p:cNvSpPr>
          <p:nvPr>
            <p:ph type="sldNum" sz="quarter" idx="12"/>
          </p:nvPr>
        </p:nvSpPr>
        <p:spPr/>
        <p:txBody>
          <a:bodyPr/>
          <a:lstStyle/>
          <a:p>
            <a:pPr>
              <a:defRPr/>
            </a:pPr>
            <a:fld id="{2271DDAE-2A32-4BEA-A7AA-7E5C1249A6CF}" type="slidenum">
              <a:rPr lang="en-US" smtClean="0"/>
              <a:pPr>
                <a:defRPr/>
              </a:pPr>
              <a:t>35</a:t>
            </a:fld>
            <a:endParaRPr lang="en-US" smtClean="0"/>
          </a:p>
        </p:txBody>
      </p:sp>
      <p:pic>
        <p:nvPicPr>
          <p:cNvPr id="112644" name="Picture 3"/>
          <p:cNvPicPr>
            <a:picLocks noChangeAspect="1" noChangeArrowheads="1"/>
          </p:cNvPicPr>
          <p:nvPr/>
        </p:nvPicPr>
        <p:blipFill rotWithShape="1">
          <a:blip r:embed="rId2"/>
          <a:srcRect t="7900"/>
          <a:stretch/>
        </p:blipFill>
        <p:spPr bwMode="auto">
          <a:xfrm>
            <a:off x="3124200" y="561109"/>
            <a:ext cx="5410200" cy="6541366"/>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Date Placeholder 3"/>
          <p:cNvSpPr>
            <a:spLocks noGrp="1"/>
          </p:cNvSpPr>
          <p:nvPr>
            <p:ph type="dt" sz="quarter" idx="10"/>
          </p:nvPr>
        </p:nvSpPr>
        <p:spPr/>
        <p:txBody>
          <a:bodyPr/>
          <a:lstStyle/>
          <a:p>
            <a:pPr>
              <a:defRPr/>
            </a:pPr>
            <a:fld id="{887EA5E8-EB00-41E1-9F33-8245437DEB8C}" type="datetime2">
              <a:rPr lang="en-US" smtClean="0"/>
              <a:pPr>
                <a:defRPr/>
              </a:pPr>
              <a:t>Monday, February 15, 2021</a:t>
            </a:fld>
            <a:endParaRPr lang="en-US" smtClean="0"/>
          </a:p>
        </p:txBody>
      </p:sp>
      <p:sp>
        <p:nvSpPr>
          <p:cNvPr id="104451" name="Slide Number Placeholder 4"/>
          <p:cNvSpPr>
            <a:spLocks noGrp="1"/>
          </p:cNvSpPr>
          <p:nvPr>
            <p:ph type="sldNum" sz="quarter" idx="12"/>
          </p:nvPr>
        </p:nvSpPr>
        <p:spPr/>
        <p:txBody>
          <a:bodyPr/>
          <a:lstStyle/>
          <a:p>
            <a:pPr>
              <a:defRPr/>
            </a:pPr>
            <a:fld id="{EB41447E-D21D-47C5-A2EA-121A9E1BBCD4}" type="slidenum">
              <a:rPr lang="en-US" smtClean="0"/>
              <a:pPr>
                <a:defRPr/>
              </a:pPr>
              <a:t>36</a:t>
            </a:fld>
            <a:endParaRPr lang="en-US" smtClean="0"/>
          </a:p>
        </p:txBody>
      </p:sp>
      <p:sp>
        <p:nvSpPr>
          <p:cNvPr id="113668" name="TextBox 5"/>
          <p:cNvSpPr txBox="1">
            <a:spLocks noChangeArrowheads="1"/>
          </p:cNvSpPr>
          <p:nvPr/>
        </p:nvSpPr>
        <p:spPr bwMode="auto">
          <a:xfrm>
            <a:off x="2057400" y="76200"/>
            <a:ext cx="6886575" cy="584200"/>
          </a:xfrm>
          <a:prstGeom prst="rect">
            <a:avLst/>
          </a:prstGeom>
          <a:noFill/>
          <a:ln w="9525">
            <a:noFill/>
            <a:miter lim="800000"/>
            <a:headEnd/>
            <a:tailEnd/>
          </a:ln>
        </p:spPr>
        <p:txBody>
          <a:bodyPr wrap="none">
            <a:spAutoFit/>
          </a:bodyPr>
          <a:lstStyle/>
          <a:p>
            <a:pPr algn="ctr"/>
            <a:r>
              <a:rPr lang="en-US" sz="3200" b="1"/>
              <a:t>Basics of positive displacement Pumps</a:t>
            </a:r>
          </a:p>
        </p:txBody>
      </p:sp>
      <p:sp>
        <p:nvSpPr>
          <p:cNvPr id="113669" name="TextBox 6"/>
          <p:cNvSpPr txBox="1">
            <a:spLocks noChangeArrowheads="1"/>
          </p:cNvSpPr>
          <p:nvPr/>
        </p:nvSpPr>
        <p:spPr bwMode="auto">
          <a:xfrm>
            <a:off x="152400" y="685800"/>
            <a:ext cx="7096125" cy="646113"/>
          </a:xfrm>
          <a:prstGeom prst="rect">
            <a:avLst/>
          </a:prstGeom>
          <a:noFill/>
          <a:ln w="9525">
            <a:noFill/>
            <a:miter lim="800000"/>
            <a:headEnd/>
            <a:tailEnd/>
          </a:ln>
        </p:spPr>
        <p:txBody>
          <a:bodyPr wrap="none">
            <a:spAutoFit/>
          </a:bodyPr>
          <a:lstStyle/>
          <a:p>
            <a:pPr algn="ctr"/>
            <a:r>
              <a:rPr lang="en-US" sz="3600" b="1">
                <a:solidFill>
                  <a:srgbClr val="003399"/>
                </a:solidFill>
              </a:rPr>
              <a:t>Pumping down vapours-gas ballast</a:t>
            </a:r>
          </a:p>
        </p:txBody>
      </p:sp>
      <p:sp>
        <p:nvSpPr>
          <p:cNvPr id="113670" name="TextBox 7"/>
          <p:cNvSpPr txBox="1">
            <a:spLocks noChangeArrowheads="1"/>
          </p:cNvSpPr>
          <p:nvPr/>
        </p:nvSpPr>
        <p:spPr bwMode="auto">
          <a:xfrm>
            <a:off x="0" y="1371600"/>
            <a:ext cx="10972800" cy="6124575"/>
          </a:xfrm>
          <a:prstGeom prst="rect">
            <a:avLst/>
          </a:prstGeom>
          <a:noFill/>
          <a:ln w="9525">
            <a:noFill/>
            <a:miter lim="800000"/>
            <a:headEnd/>
            <a:tailEnd/>
          </a:ln>
        </p:spPr>
        <p:txBody>
          <a:bodyPr>
            <a:spAutoFit/>
          </a:bodyPr>
          <a:lstStyle/>
          <a:p>
            <a:r>
              <a:rPr lang="en-US" sz="2800">
                <a:solidFill>
                  <a:schemeClr val="tx1"/>
                </a:solidFill>
              </a:rPr>
              <a:t>1- It compress from inlet pressure to atmosheric pressure or higher; are inappropriate for pumping pure water vapour.</a:t>
            </a:r>
          </a:p>
          <a:p>
            <a:r>
              <a:rPr lang="en-US" sz="2800">
                <a:solidFill>
                  <a:schemeClr val="tx1"/>
                </a:solidFill>
              </a:rPr>
              <a:t>2- It is because the working temperature of pumps &lt;100</a:t>
            </a:r>
            <a:r>
              <a:rPr lang="en-US" sz="2800" baseline="30000">
                <a:solidFill>
                  <a:schemeClr val="tx1"/>
                </a:solidFill>
              </a:rPr>
              <a:t>0</a:t>
            </a:r>
            <a:r>
              <a:rPr lang="en-US" sz="2800">
                <a:solidFill>
                  <a:schemeClr val="tx1"/>
                </a:solidFill>
              </a:rPr>
              <a:t>C. So water vapour condense during compression inside the pump.</a:t>
            </a:r>
          </a:p>
          <a:p>
            <a:r>
              <a:rPr lang="en-US" sz="2800">
                <a:solidFill>
                  <a:schemeClr val="tx1"/>
                </a:solidFill>
              </a:rPr>
              <a:t>3- Standard operating temperature~80</a:t>
            </a:r>
            <a:r>
              <a:rPr lang="en-US" sz="2800" baseline="30000">
                <a:solidFill>
                  <a:schemeClr val="tx1"/>
                </a:solidFill>
              </a:rPr>
              <a:t>0</a:t>
            </a:r>
            <a:r>
              <a:rPr lang="en-US" sz="2800">
                <a:solidFill>
                  <a:schemeClr val="tx1"/>
                </a:solidFill>
              </a:rPr>
              <a:t>C. Saturation vapour pressure(In this pressure water does not compress any more but condense at constant pressure 470mbar) of water  ~470mbar</a:t>
            </a:r>
          </a:p>
          <a:p>
            <a:r>
              <a:rPr lang="en-US" sz="2800">
                <a:solidFill>
                  <a:schemeClr val="tx1"/>
                </a:solidFill>
              </a:rPr>
              <a:t>4- Water accumulate inside the pump and carried over to inlet and considerable reduce the altimate pressure due to re-evaporation.</a:t>
            </a:r>
          </a:p>
          <a:p>
            <a:r>
              <a:rPr lang="en-US" sz="2800">
                <a:solidFill>
                  <a:schemeClr val="tx1"/>
                </a:solidFill>
              </a:rPr>
              <a:t>5- Affect to oil in the pump-&gt;Jam  inside the pump.</a:t>
            </a:r>
          </a:p>
          <a:p>
            <a:r>
              <a:rPr lang="en-US" sz="2800">
                <a:solidFill>
                  <a:schemeClr val="tx1"/>
                </a:solidFill>
              </a:rPr>
              <a:t>6- Corrosion arises</a:t>
            </a:r>
          </a:p>
          <a:p>
            <a:r>
              <a:rPr lang="en-US" sz="2800">
                <a:solidFill>
                  <a:schemeClr val="tx1"/>
                </a:solidFill>
              </a:rPr>
              <a:t>7-It is also applied to other liquids with saturation vapour pressure below outlet pressure (approximately 1100mbar)</a:t>
            </a:r>
          </a:p>
          <a:p>
            <a:endParaRPr lang="en-US" sz="2800">
              <a:solidFill>
                <a:schemeClr val="tx1"/>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Date Placeholder 3"/>
          <p:cNvSpPr>
            <a:spLocks noGrp="1"/>
          </p:cNvSpPr>
          <p:nvPr>
            <p:ph type="dt" sz="quarter" idx="10"/>
          </p:nvPr>
        </p:nvSpPr>
        <p:spPr/>
        <p:txBody>
          <a:bodyPr/>
          <a:lstStyle/>
          <a:p>
            <a:pPr>
              <a:defRPr/>
            </a:pPr>
            <a:fld id="{40BD57B6-5F49-4C14-91FB-70A72D5DC077}" type="datetime2">
              <a:rPr lang="en-US" smtClean="0"/>
              <a:pPr>
                <a:defRPr/>
              </a:pPr>
              <a:t>Monday, February 15, 2021</a:t>
            </a:fld>
            <a:endParaRPr lang="en-US" smtClean="0"/>
          </a:p>
        </p:txBody>
      </p:sp>
      <p:sp>
        <p:nvSpPr>
          <p:cNvPr id="105475" name="Slide Number Placeholder 4"/>
          <p:cNvSpPr>
            <a:spLocks noGrp="1"/>
          </p:cNvSpPr>
          <p:nvPr>
            <p:ph type="sldNum" sz="quarter" idx="12"/>
          </p:nvPr>
        </p:nvSpPr>
        <p:spPr/>
        <p:txBody>
          <a:bodyPr/>
          <a:lstStyle/>
          <a:p>
            <a:pPr>
              <a:defRPr/>
            </a:pPr>
            <a:fld id="{CC068F94-4D59-491A-BBF3-4951629A5AFD}" type="slidenum">
              <a:rPr lang="en-US" smtClean="0"/>
              <a:pPr>
                <a:defRPr/>
              </a:pPr>
              <a:t>37</a:t>
            </a:fld>
            <a:endParaRPr lang="en-US" smtClean="0"/>
          </a:p>
        </p:txBody>
      </p:sp>
      <p:sp>
        <p:nvSpPr>
          <p:cNvPr id="114692" name="TextBox 5"/>
          <p:cNvSpPr txBox="1">
            <a:spLocks noChangeArrowheads="1"/>
          </p:cNvSpPr>
          <p:nvPr/>
        </p:nvSpPr>
        <p:spPr bwMode="auto">
          <a:xfrm>
            <a:off x="457200" y="0"/>
            <a:ext cx="2193925" cy="584200"/>
          </a:xfrm>
          <a:prstGeom prst="rect">
            <a:avLst/>
          </a:prstGeom>
          <a:noFill/>
          <a:ln w="9525">
            <a:noFill/>
            <a:miter lim="800000"/>
            <a:headEnd/>
            <a:tailEnd/>
          </a:ln>
        </p:spPr>
        <p:txBody>
          <a:bodyPr wrap="none">
            <a:spAutoFit/>
          </a:bodyPr>
          <a:lstStyle/>
          <a:p>
            <a:pPr algn="ctr"/>
            <a:r>
              <a:rPr lang="en-US" sz="3200" b="1"/>
              <a:t>Prevention </a:t>
            </a:r>
          </a:p>
        </p:txBody>
      </p:sp>
      <p:sp>
        <p:nvSpPr>
          <p:cNvPr id="114693" name="TextBox 6"/>
          <p:cNvSpPr txBox="1">
            <a:spLocks noChangeArrowheads="1"/>
          </p:cNvSpPr>
          <p:nvPr/>
        </p:nvSpPr>
        <p:spPr bwMode="auto">
          <a:xfrm>
            <a:off x="76200" y="685800"/>
            <a:ext cx="10896600" cy="5509200"/>
          </a:xfrm>
          <a:prstGeom prst="rect">
            <a:avLst/>
          </a:prstGeom>
          <a:noFill/>
          <a:ln w="9525">
            <a:noFill/>
            <a:miter lim="800000"/>
            <a:headEnd/>
            <a:tailEnd/>
          </a:ln>
        </p:spPr>
        <p:txBody>
          <a:bodyPr>
            <a:spAutoFit/>
          </a:bodyPr>
          <a:lstStyle/>
          <a:p>
            <a:r>
              <a:rPr lang="en-US" sz="3200" dirty="0"/>
              <a:t>1- Raising the pump temperature to approximately 110</a:t>
            </a:r>
            <a:r>
              <a:rPr lang="en-US" sz="3200" baseline="30000" dirty="0"/>
              <a:t>0</a:t>
            </a:r>
            <a:r>
              <a:rPr lang="en-US" sz="3200" dirty="0"/>
              <a:t>C, i.e. by using a heater or installing thermal insulation.</a:t>
            </a:r>
          </a:p>
          <a:p>
            <a:r>
              <a:rPr lang="en-US" sz="3200" dirty="0"/>
              <a:t>2- Continuous oil regeneration or exchange can be used.</a:t>
            </a:r>
          </a:p>
          <a:p>
            <a:r>
              <a:rPr lang="en-US" sz="3200" dirty="0"/>
              <a:t>3- </a:t>
            </a:r>
            <a:r>
              <a:rPr lang="en-US" sz="3200" b="1" dirty="0">
                <a:solidFill>
                  <a:srgbClr val="C00000"/>
                </a:solidFill>
              </a:rPr>
              <a:t>Gas ballast</a:t>
            </a:r>
            <a:r>
              <a:rPr lang="en-US" sz="3200" dirty="0"/>
              <a:t>: A controlled amount of fresh gas is fed continuously to the suction chamber of pumps. Thus the opening pressure of the outlet valve is reached before the water </a:t>
            </a:r>
            <a:r>
              <a:rPr lang="en-US" sz="3200" dirty="0" err="1"/>
              <a:t>vapour</a:t>
            </a:r>
            <a:r>
              <a:rPr lang="en-US" sz="3200" dirty="0"/>
              <a:t> is compressed to the saturation </a:t>
            </a:r>
            <a:r>
              <a:rPr lang="en-US" sz="3200" dirty="0" err="1"/>
              <a:t>vapour</a:t>
            </a:r>
            <a:r>
              <a:rPr lang="en-US" sz="3200" dirty="0"/>
              <a:t> pressure corresponding the pump temperature and therefore, before condensation occurs.</a:t>
            </a:r>
          </a:p>
          <a:p>
            <a:endParaRPr lang="en-US" sz="3200" dirty="0"/>
          </a:p>
          <a:p>
            <a:endParaRPr lang="en-US" sz="3200" dirty="0"/>
          </a:p>
          <a:p>
            <a:endParaRPr lang="en-US" sz="32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Date Placeholder 3"/>
          <p:cNvSpPr>
            <a:spLocks noGrp="1"/>
          </p:cNvSpPr>
          <p:nvPr>
            <p:ph type="dt" sz="quarter" idx="10"/>
          </p:nvPr>
        </p:nvSpPr>
        <p:spPr/>
        <p:txBody>
          <a:bodyPr/>
          <a:lstStyle/>
          <a:p>
            <a:pPr>
              <a:defRPr/>
            </a:pPr>
            <a:fld id="{B7901C20-C961-40DB-AC63-7C28475D7909}" type="datetime2">
              <a:rPr lang="en-US" smtClean="0"/>
              <a:pPr>
                <a:defRPr/>
              </a:pPr>
              <a:t>Monday, February 15, 2021</a:t>
            </a:fld>
            <a:endParaRPr lang="en-US" smtClean="0"/>
          </a:p>
        </p:txBody>
      </p:sp>
      <p:sp>
        <p:nvSpPr>
          <p:cNvPr id="106499" name="Slide Number Placeholder 4"/>
          <p:cNvSpPr>
            <a:spLocks noGrp="1"/>
          </p:cNvSpPr>
          <p:nvPr>
            <p:ph type="sldNum" sz="quarter" idx="12"/>
          </p:nvPr>
        </p:nvSpPr>
        <p:spPr/>
        <p:txBody>
          <a:bodyPr/>
          <a:lstStyle/>
          <a:p>
            <a:pPr>
              <a:defRPr/>
            </a:pPr>
            <a:fld id="{411E2CAF-E2C8-4141-ACD9-98F08DE62E4F}" type="slidenum">
              <a:rPr lang="en-US" smtClean="0"/>
              <a:pPr>
                <a:defRPr/>
              </a:pPr>
              <a:t>38</a:t>
            </a:fld>
            <a:endParaRPr lang="en-US" smtClean="0"/>
          </a:p>
        </p:txBody>
      </p:sp>
      <p:sp>
        <p:nvSpPr>
          <p:cNvPr id="115716" name="TextBox 5"/>
          <p:cNvSpPr txBox="1">
            <a:spLocks noChangeArrowheads="1"/>
          </p:cNvSpPr>
          <p:nvPr/>
        </p:nvSpPr>
        <p:spPr bwMode="auto">
          <a:xfrm>
            <a:off x="152400" y="533400"/>
            <a:ext cx="10820400" cy="6124575"/>
          </a:xfrm>
          <a:prstGeom prst="rect">
            <a:avLst/>
          </a:prstGeom>
          <a:noFill/>
          <a:ln w="9525">
            <a:noFill/>
            <a:miter lim="800000"/>
            <a:headEnd/>
            <a:tailEnd/>
          </a:ln>
        </p:spPr>
        <p:txBody>
          <a:bodyPr>
            <a:spAutoFit/>
          </a:bodyPr>
          <a:lstStyle/>
          <a:p>
            <a:r>
              <a:rPr lang="en-US" sz="2800" b="1" dirty="0"/>
              <a:t>Water </a:t>
            </a:r>
            <a:r>
              <a:rPr lang="en-US" sz="2800" b="1" dirty="0" err="1"/>
              <a:t>vapour</a:t>
            </a:r>
            <a:r>
              <a:rPr lang="en-US" sz="2800" b="1" dirty="0"/>
              <a:t> tolerance (P</a:t>
            </a:r>
            <a:r>
              <a:rPr lang="en-US" sz="2800" b="1" baseline="-25000" dirty="0"/>
              <a:t>W</a:t>
            </a:r>
            <a:r>
              <a:rPr lang="en-US" sz="2800" b="1" dirty="0"/>
              <a:t>): </a:t>
            </a:r>
            <a:r>
              <a:rPr lang="en-US" sz="2800" dirty="0">
                <a:solidFill>
                  <a:srgbClr val="C00000"/>
                </a:solidFill>
              </a:rPr>
              <a:t>The maximum pressure at which a vacuum pump can fetch and deliver pure water </a:t>
            </a:r>
            <a:r>
              <a:rPr lang="en-US" sz="2800" dirty="0" err="1">
                <a:solidFill>
                  <a:srgbClr val="C00000"/>
                </a:solidFill>
              </a:rPr>
              <a:t>vapour</a:t>
            </a:r>
            <a:r>
              <a:rPr lang="en-US" sz="2800" dirty="0">
                <a:solidFill>
                  <a:srgbClr val="C00000"/>
                </a:solidFill>
              </a:rPr>
              <a:t> under standard condition. </a:t>
            </a:r>
          </a:p>
          <a:p>
            <a:r>
              <a:rPr lang="en-US" sz="2800" b="1" dirty="0">
                <a:solidFill>
                  <a:srgbClr val="C00000"/>
                </a:solidFill>
              </a:rPr>
              <a:t>(manufacturers specify these values usually in mbar)</a:t>
            </a:r>
          </a:p>
          <a:p>
            <a:endParaRPr lang="en-US" sz="2800" dirty="0">
              <a:solidFill>
                <a:srgbClr val="C00000"/>
              </a:solidFill>
            </a:endParaRPr>
          </a:p>
          <a:p>
            <a:r>
              <a:rPr lang="en-US" sz="2800" b="1" dirty="0">
                <a:solidFill>
                  <a:srgbClr val="003399"/>
                </a:solidFill>
              </a:rPr>
              <a:t>Water </a:t>
            </a:r>
            <a:r>
              <a:rPr lang="en-US" sz="2800" b="1" dirty="0" err="1">
                <a:solidFill>
                  <a:srgbClr val="003399"/>
                </a:solidFill>
              </a:rPr>
              <a:t>vapour</a:t>
            </a:r>
            <a:r>
              <a:rPr lang="en-US" sz="2800" b="1" dirty="0">
                <a:solidFill>
                  <a:srgbClr val="003399"/>
                </a:solidFill>
              </a:rPr>
              <a:t> capacity(</a:t>
            </a:r>
            <a:r>
              <a:rPr lang="en-US" sz="2800" b="1" dirty="0" err="1">
                <a:solidFill>
                  <a:srgbClr val="003399"/>
                </a:solidFill>
              </a:rPr>
              <a:t>C</a:t>
            </a:r>
            <a:r>
              <a:rPr lang="en-US" sz="2800" b="1" baseline="-25000" dirty="0" err="1">
                <a:solidFill>
                  <a:srgbClr val="003399"/>
                </a:solidFill>
              </a:rPr>
              <a:t>w</a:t>
            </a:r>
            <a:r>
              <a:rPr lang="en-US" sz="2800" b="1" dirty="0">
                <a:solidFill>
                  <a:srgbClr val="003399"/>
                </a:solidFill>
              </a:rPr>
              <a:t>):</a:t>
            </a:r>
            <a:r>
              <a:rPr lang="en-US" sz="2800" b="1" dirty="0">
                <a:solidFill>
                  <a:srgbClr val="FF0000"/>
                </a:solidFill>
              </a:rPr>
              <a:t> </a:t>
            </a:r>
            <a:r>
              <a:rPr lang="en-US" sz="2800" dirty="0">
                <a:solidFill>
                  <a:srgbClr val="FF0000"/>
                </a:solidFill>
              </a:rPr>
              <a:t>Heaviest </a:t>
            </a:r>
            <a:r>
              <a:rPr lang="en-US" sz="2800" dirty="0" smtClean="0">
                <a:solidFill>
                  <a:srgbClr val="FF0000"/>
                </a:solidFill>
              </a:rPr>
              <a:t>mass </a:t>
            </a:r>
            <a:r>
              <a:rPr lang="en-US" sz="2800" dirty="0">
                <a:solidFill>
                  <a:srgbClr val="FF0000"/>
                </a:solidFill>
              </a:rPr>
              <a:t>of water per unit time. In other way, water </a:t>
            </a:r>
            <a:r>
              <a:rPr lang="en-US" sz="2800" dirty="0" err="1">
                <a:solidFill>
                  <a:srgbClr val="FF0000"/>
                </a:solidFill>
              </a:rPr>
              <a:t>vapour</a:t>
            </a:r>
            <a:r>
              <a:rPr lang="en-US" sz="2800" dirty="0">
                <a:solidFill>
                  <a:srgbClr val="FF0000"/>
                </a:solidFill>
              </a:rPr>
              <a:t> mass flow (</a:t>
            </a:r>
            <a:r>
              <a:rPr lang="en-US" sz="2800" dirty="0" err="1">
                <a:solidFill>
                  <a:srgbClr val="FF0000"/>
                </a:solidFill>
              </a:rPr>
              <a:t>q</a:t>
            </a:r>
            <a:r>
              <a:rPr lang="en-US" sz="2800" baseline="-25000" dirty="0" err="1">
                <a:solidFill>
                  <a:srgbClr val="FF0000"/>
                </a:solidFill>
              </a:rPr>
              <a:t>m,w</a:t>
            </a:r>
            <a:r>
              <a:rPr lang="en-US" sz="2800" dirty="0">
                <a:solidFill>
                  <a:srgbClr val="FF0000"/>
                </a:solidFill>
              </a:rPr>
              <a:t>).</a:t>
            </a:r>
          </a:p>
          <a:p>
            <a:r>
              <a:rPr lang="en-US" sz="2800" dirty="0">
                <a:solidFill>
                  <a:srgbClr val="FF0000"/>
                </a:solidFill>
              </a:rPr>
              <a:t> </a:t>
            </a:r>
            <a:r>
              <a:rPr lang="en-US" sz="2800" dirty="0" err="1">
                <a:solidFill>
                  <a:srgbClr val="FF0000"/>
                </a:solidFill>
              </a:rPr>
              <a:t>q</a:t>
            </a:r>
            <a:r>
              <a:rPr lang="en-US" sz="2800" baseline="-25000" dirty="0" err="1">
                <a:solidFill>
                  <a:srgbClr val="FF0000"/>
                </a:solidFill>
              </a:rPr>
              <a:t>p,v</a:t>
            </a:r>
            <a:r>
              <a:rPr lang="en-US" sz="2800" dirty="0">
                <a:solidFill>
                  <a:srgbClr val="FF0000"/>
                </a:solidFill>
              </a:rPr>
              <a:t>=</a:t>
            </a:r>
            <a:r>
              <a:rPr lang="en-US" sz="2800" dirty="0" err="1">
                <a:solidFill>
                  <a:srgbClr val="FF0000"/>
                </a:solidFill>
              </a:rPr>
              <a:t>P</a:t>
            </a:r>
            <a:r>
              <a:rPr lang="en-US" sz="2800" baseline="-25000" dirty="0" err="1">
                <a:solidFill>
                  <a:srgbClr val="FF0000"/>
                </a:solidFill>
              </a:rPr>
              <a:t>w</a:t>
            </a:r>
            <a:r>
              <a:rPr lang="en-US" sz="2800" dirty="0" err="1">
                <a:solidFill>
                  <a:srgbClr val="FF0000"/>
                </a:solidFill>
              </a:rPr>
              <a:t>S</a:t>
            </a:r>
            <a:r>
              <a:rPr lang="en-US" sz="2800" dirty="0">
                <a:solidFill>
                  <a:srgbClr val="FF0000"/>
                </a:solidFill>
              </a:rPr>
              <a:t> </a:t>
            </a:r>
            <a:r>
              <a:rPr lang="en-US" sz="2800" dirty="0" smtClean="0">
                <a:solidFill>
                  <a:srgbClr val="FF0000"/>
                </a:solidFill>
              </a:rPr>
              <a:t>(</a:t>
            </a:r>
            <a:r>
              <a:rPr lang="en-US" sz="2800" dirty="0" err="1" smtClean="0">
                <a:solidFill>
                  <a:srgbClr val="FF0000"/>
                </a:solidFill>
              </a:rPr>
              <a:t>M</a:t>
            </a:r>
            <a:r>
              <a:rPr lang="en-US" sz="2800" baseline="-25000" dirty="0" err="1" smtClean="0">
                <a:solidFill>
                  <a:srgbClr val="FF0000"/>
                </a:solidFill>
              </a:rPr>
              <a:t>molar</a:t>
            </a:r>
            <a:r>
              <a:rPr lang="en-US" sz="2800" dirty="0" smtClean="0">
                <a:solidFill>
                  <a:srgbClr val="FF0000"/>
                </a:solidFill>
              </a:rPr>
              <a:t>/RT)=</a:t>
            </a:r>
            <a:r>
              <a:rPr lang="en-US" sz="2800" dirty="0" err="1" smtClean="0">
                <a:solidFill>
                  <a:srgbClr val="FF0000"/>
                </a:solidFill>
              </a:rPr>
              <a:t>q</a:t>
            </a:r>
            <a:r>
              <a:rPr lang="en-US" sz="2800" baseline="-25000" dirty="0" err="1" smtClean="0">
                <a:solidFill>
                  <a:srgbClr val="FF0000"/>
                </a:solidFill>
              </a:rPr>
              <a:t>pV</a:t>
            </a:r>
            <a:r>
              <a:rPr lang="en-US" sz="2800" dirty="0" smtClean="0">
                <a:solidFill>
                  <a:srgbClr val="FF0000"/>
                </a:solidFill>
              </a:rPr>
              <a:t>(</a:t>
            </a:r>
            <a:r>
              <a:rPr lang="en-US" sz="2800" dirty="0" err="1" smtClean="0">
                <a:solidFill>
                  <a:srgbClr val="FF0000"/>
                </a:solidFill>
              </a:rPr>
              <a:t>M</a:t>
            </a:r>
            <a:r>
              <a:rPr lang="en-US" sz="2800" baseline="-25000" dirty="0" err="1" smtClean="0">
                <a:solidFill>
                  <a:srgbClr val="FF0000"/>
                </a:solidFill>
              </a:rPr>
              <a:t>molar</a:t>
            </a:r>
            <a:r>
              <a:rPr lang="en-US" sz="2800" dirty="0" smtClean="0">
                <a:solidFill>
                  <a:srgbClr val="FF0000"/>
                </a:solidFill>
              </a:rPr>
              <a:t>/RT) called </a:t>
            </a:r>
            <a:r>
              <a:rPr lang="en-US" sz="2800" dirty="0">
                <a:solidFill>
                  <a:srgbClr val="FF0000"/>
                </a:solidFill>
              </a:rPr>
              <a:t>water </a:t>
            </a:r>
            <a:r>
              <a:rPr lang="en-US" sz="2800" dirty="0" err="1">
                <a:solidFill>
                  <a:srgbClr val="FF0000"/>
                </a:solidFill>
              </a:rPr>
              <a:t>vapour</a:t>
            </a:r>
            <a:r>
              <a:rPr lang="en-US" sz="2800" dirty="0">
                <a:solidFill>
                  <a:srgbClr val="FF0000"/>
                </a:solidFill>
              </a:rPr>
              <a:t> capacity.</a:t>
            </a:r>
          </a:p>
          <a:p>
            <a:endParaRPr lang="en-US" sz="2800" dirty="0">
              <a:solidFill>
                <a:srgbClr val="FF0000"/>
              </a:solidFill>
            </a:endParaRPr>
          </a:p>
          <a:p>
            <a:r>
              <a:rPr lang="en-US" sz="2800" dirty="0">
                <a:solidFill>
                  <a:srgbClr val="00CC99"/>
                </a:solidFill>
              </a:rPr>
              <a:t>POWER REQUIREMENTS:</a:t>
            </a:r>
          </a:p>
          <a:p>
            <a:r>
              <a:rPr lang="en-US" sz="2800" dirty="0" err="1">
                <a:solidFill>
                  <a:srgbClr val="FF0000"/>
                </a:solidFill>
              </a:rPr>
              <a:t>dw</a:t>
            </a:r>
            <a:r>
              <a:rPr lang="en-US" sz="2800" dirty="0">
                <a:solidFill>
                  <a:srgbClr val="FF0000"/>
                </a:solidFill>
              </a:rPr>
              <a:t> = -</a:t>
            </a:r>
            <a:r>
              <a:rPr lang="en-US" sz="2800" dirty="0" err="1">
                <a:solidFill>
                  <a:srgbClr val="FF0000"/>
                </a:solidFill>
              </a:rPr>
              <a:t>PAdl</a:t>
            </a:r>
            <a:r>
              <a:rPr lang="en-US" sz="2800" dirty="0">
                <a:solidFill>
                  <a:srgbClr val="FF0000"/>
                </a:solidFill>
              </a:rPr>
              <a:t>=-</a:t>
            </a:r>
            <a:r>
              <a:rPr lang="en-US" sz="2800" dirty="0" err="1">
                <a:solidFill>
                  <a:srgbClr val="FF0000"/>
                </a:solidFill>
              </a:rPr>
              <a:t>PdV</a:t>
            </a:r>
            <a:endParaRPr lang="en-US" sz="2800" dirty="0">
              <a:solidFill>
                <a:srgbClr val="FF0000"/>
              </a:solidFill>
            </a:endParaRPr>
          </a:p>
          <a:p>
            <a:r>
              <a:rPr lang="en-US" sz="2800" dirty="0">
                <a:solidFill>
                  <a:srgbClr val="FF0000"/>
                </a:solidFill>
              </a:rPr>
              <a:t>1- Isothermal compression:</a:t>
            </a:r>
          </a:p>
          <a:p>
            <a:r>
              <a:rPr lang="en-US" sz="2800" dirty="0">
                <a:solidFill>
                  <a:srgbClr val="FF0000"/>
                </a:solidFill>
              </a:rPr>
              <a:t>2- Adiabatic compression:</a:t>
            </a:r>
          </a:p>
          <a:p>
            <a:r>
              <a:rPr lang="en-US" sz="2800" dirty="0">
                <a:solidFill>
                  <a:srgbClr val="FF0000"/>
                </a:solidFill>
              </a:rPr>
              <a:t>3- Polytrophic compression:</a:t>
            </a:r>
            <a:endParaRPr lang="en-US" sz="2800" dirty="0">
              <a:solidFill>
                <a:srgbClr val="003399"/>
              </a:solidFill>
            </a:endParaRPr>
          </a:p>
        </p:txBody>
      </p:sp>
      <p:sp>
        <p:nvSpPr>
          <p:cNvPr id="115717" name="TextBox 7"/>
          <p:cNvSpPr txBox="1">
            <a:spLocks noChangeArrowheads="1"/>
          </p:cNvSpPr>
          <p:nvPr/>
        </p:nvSpPr>
        <p:spPr bwMode="auto">
          <a:xfrm>
            <a:off x="5207000" y="4191000"/>
            <a:ext cx="5765800" cy="830263"/>
          </a:xfrm>
          <a:prstGeom prst="rect">
            <a:avLst/>
          </a:prstGeom>
          <a:noFill/>
          <a:ln w="9525">
            <a:noFill/>
            <a:miter lim="800000"/>
            <a:headEnd/>
            <a:tailEnd/>
          </a:ln>
        </p:spPr>
        <p:txBody>
          <a:bodyPr>
            <a:spAutoFit/>
          </a:bodyPr>
          <a:lstStyle/>
          <a:p>
            <a:pPr algn="ctr"/>
            <a:r>
              <a:rPr lang="en-US" dirty="0"/>
              <a:t>Compress power=simply product of isothermal, adiabatic and polytrophic</a:t>
            </a:r>
          </a:p>
        </p:txBody>
      </p:sp>
      <p:pic>
        <p:nvPicPr>
          <p:cNvPr id="11266" name="Picture 2"/>
          <p:cNvPicPr>
            <a:picLocks noChangeAspect="1" noChangeArrowheads="1"/>
          </p:cNvPicPr>
          <p:nvPr/>
        </p:nvPicPr>
        <p:blipFill>
          <a:blip r:embed="rId2"/>
          <a:srcRect l="50586" t="21875" r="19546" b="43750"/>
          <a:stretch>
            <a:fillRect/>
          </a:stretch>
        </p:blipFill>
        <p:spPr bwMode="auto">
          <a:xfrm rot="10800000">
            <a:off x="6019800" y="4997824"/>
            <a:ext cx="3581400" cy="23173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13191C67-60CA-4BED-9D08-04500FA66875}" type="datetime2">
              <a:rPr lang="en-US" smtClean="0"/>
              <a:pPr>
                <a:defRPr/>
              </a:pPr>
              <a:t>Monday, February 15, 2021</a:t>
            </a:fld>
            <a:endParaRPr lang="en-US"/>
          </a:p>
        </p:txBody>
      </p:sp>
      <p:sp>
        <p:nvSpPr>
          <p:cNvPr id="5" name="Slide Number Placeholder 4"/>
          <p:cNvSpPr>
            <a:spLocks noGrp="1"/>
          </p:cNvSpPr>
          <p:nvPr>
            <p:ph type="sldNum" sz="quarter" idx="12"/>
          </p:nvPr>
        </p:nvSpPr>
        <p:spPr/>
        <p:txBody>
          <a:bodyPr/>
          <a:lstStyle/>
          <a:p>
            <a:pPr>
              <a:defRPr/>
            </a:pPr>
            <a:fld id="{C353C83D-B4D6-477C-988E-2455504F3888}" type="slidenum">
              <a:rPr lang="en-US" smtClean="0"/>
              <a:pPr>
                <a:defRPr/>
              </a:pPr>
              <a:t>39</a:t>
            </a:fld>
            <a:endParaRPr lang="en-US"/>
          </a:p>
        </p:txBody>
      </p:sp>
      <p:pic>
        <p:nvPicPr>
          <p:cNvPr id="149506" name="Picture 2"/>
          <p:cNvPicPr>
            <a:picLocks noChangeAspect="1" noChangeArrowheads="1"/>
          </p:cNvPicPr>
          <p:nvPr/>
        </p:nvPicPr>
        <p:blipFill>
          <a:blip r:embed="rId2"/>
          <a:srcRect l="34553" t="20833" r="19180" b="23958"/>
          <a:stretch>
            <a:fillRect/>
          </a:stretch>
        </p:blipFill>
        <p:spPr bwMode="auto">
          <a:xfrm rot="10800000">
            <a:off x="2743200" y="0"/>
            <a:ext cx="5638800" cy="3782992"/>
          </a:xfrm>
          <a:prstGeom prst="rect">
            <a:avLst/>
          </a:prstGeom>
          <a:noFill/>
          <a:ln w="9525">
            <a:noFill/>
            <a:miter lim="800000"/>
            <a:headEnd/>
            <a:tailEnd/>
          </a:ln>
          <a:effectLst/>
        </p:spPr>
      </p:pic>
      <p:pic>
        <p:nvPicPr>
          <p:cNvPr id="149507" name="Picture 3"/>
          <p:cNvPicPr>
            <a:picLocks noChangeAspect="1" noChangeArrowheads="1"/>
          </p:cNvPicPr>
          <p:nvPr/>
        </p:nvPicPr>
        <p:blipFill>
          <a:blip r:embed="rId3"/>
          <a:srcRect l="38287" t="20833" r="20717" b="38542"/>
          <a:stretch>
            <a:fillRect/>
          </a:stretch>
        </p:blipFill>
        <p:spPr bwMode="auto">
          <a:xfrm rot="10800000">
            <a:off x="0" y="3886200"/>
            <a:ext cx="5334000" cy="2971800"/>
          </a:xfrm>
          <a:prstGeom prst="rect">
            <a:avLst/>
          </a:prstGeom>
          <a:noFill/>
          <a:ln w="9525">
            <a:noFill/>
            <a:miter lim="800000"/>
            <a:headEnd/>
            <a:tailEnd/>
          </a:ln>
          <a:effectLst/>
        </p:spPr>
      </p:pic>
      <p:pic>
        <p:nvPicPr>
          <p:cNvPr id="149508" name="Picture 4"/>
          <p:cNvPicPr>
            <a:picLocks noChangeAspect="1" noChangeArrowheads="1"/>
          </p:cNvPicPr>
          <p:nvPr/>
        </p:nvPicPr>
        <p:blipFill>
          <a:blip r:embed="rId4"/>
          <a:srcRect l="27745" t="26042" r="20132" b="27083"/>
          <a:stretch>
            <a:fillRect/>
          </a:stretch>
        </p:blipFill>
        <p:spPr bwMode="auto">
          <a:xfrm>
            <a:off x="5334000" y="3886200"/>
            <a:ext cx="4800600" cy="24272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13191C67-60CA-4BED-9D08-04500FA66875}" type="datetime2">
              <a:rPr lang="en-US" smtClean="0"/>
              <a:pPr>
                <a:defRPr/>
              </a:pPr>
              <a:t>Monday, February 15, 2021</a:t>
            </a:fld>
            <a:endParaRPr lang="en-US" dirty="0"/>
          </a:p>
        </p:txBody>
      </p:sp>
      <p:sp>
        <p:nvSpPr>
          <p:cNvPr id="5" name="Slide Number Placeholder 4"/>
          <p:cNvSpPr>
            <a:spLocks noGrp="1"/>
          </p:cNvSpPr>
          <p:nvPr>
            <p:ph type="sldNum" sz="quarter" idx="12"/>
          </p:nvPr>
        </p:nvSpPr>
        <p:spPr/>
        <p:txBody>
          <a:bodyPr/>
          <a:lstStyle/>
          <a:p>
            <a:pPr>
              <a:defRPr/>
            </a:pPr>
            <a:fld id="{C353C83D-B4D6-477C-988E-2455504F3888}" type="slidenum">
              <a:rPr lang="en-US" smtClean="0"/>
              <a:pPr>
                <a:defRPr/>
              </a:pPr>
              <a:t>4</a:t>
            </a:fld>
            <a:endParaRPr lang="en-US" dirty="0"/>
          </a:p>
        </p:txBody>
      </p:sp>
      <p:sp>
        <p:nvSpPr>
          <p:cNvPr id="6" name="TextBox 5"/>
          <p:cNvSpPr txBox="1"/>
          <p:nvPr/>
        </p:nvSpPr>
        <p:spPr>
          <a:xfrm>
            <a:off x="3505200" y="228600"/>
            <a:ext cx="3223959" cy="461665"/>
          </a:xfrm>
          <a:prstGeom prst="rect">
            <a:avLst/>
          </a:prstGeom>
          <a:noFill/>
        </p:spPr>
        <p:txBody>
          <a:bodyPr wrap="none" rtlCol="0">
            <a:spAutoFit/>
          </a:bodyPr>
          <a:lstStyle/>
          <a:p>
            <a:r>
              <a:rPr lang="en-IN" b="1" dirty="0" smtClean="0">
                <a:solidFill>
                  <a:srgbClr val="FF0000"/>
                </a:solidFill>
              </a:rPr>
              <a:t>PREVIOUS CLASSES</a:t>
            </a:r>
            <a:endParaRPr lang="en-IN" b="1" dirty="0">
              <a:solidFill>
                <a:srgbClr val="FF0000"/>
              </a:solidFill>
            </a:endParaRPr>
          </a:p>
        </p:txBody>
      </p:sp>
      <p:sp>
        <p:nvSpPr>
          <p:cNvPr id="7" name="TextBox 6"/>
          <p:cNvSpPr txBox="1"/>
          <p:nvPr/>
        </p:nvSpPr>
        <p:spPr>
          <a:xfrm>
            <a:off x="0" y="471162"/>
            <a:ext cx="4887780" cy="5632311"/>
          </a:xfrm>
          <a:prstGeom prst="rect">
            <a:avLst/>
          </a:prstGeom>
          <a:noFill/>
        </p:spPr>
        <p:txBody>
          <a:bodyPr wrap="square" rtlCol="0">
            <a:spAutoFit/>
          </a:bodyPr>
          <a:lstStyle/>
          <a:p>
            <a:r>
              <a:rPr lang="en-IN" b="1" dirty="0" smtClean="0">
                <a:solidFill>
                  <a:srgbClr val="00B050"/>
                </a:solidFill>
              </a:rPr>
              <a:t>1- Error analysis</a:t>
            </a:r>
          </a:p>
          <a:p>
            <a:r>
              <a:rPr lang="en-IN" b="1" dirty="0" smtClean="0">
                <a:solidFill>
                  <a:srgbClr val="00B050"/>
                </a:solidFill>
              </a:rPr>
              <a:t>2- Precession, Resolution etc.</a:t>
            </a:r>
          </a:p>
          <a:p>
            <a:r>
              <a:rPr lang="en-IN" b="1" dirty="0" smtClean="0">
                <a:solidFill>
                  <a:srgbClr val="00B050"/>
                </a:solidFill>
              </a:rPr>
              <a:t>3- Examples of different applications of Vacuum Techniques</a:t>
            </a:r>
          </a:p>
          <a:p>
            <a:r>
              <a:rPr lang="en-IN" b="1" dirty="0" smtClean="0">
                <a:solidFill>
                  <a:srgbClr val="00B050"/>
                </a:solidFill>
              </a:rPr>
              <a:t>4- Units of Pressure and its conversions</a:t>
            </a:r>
          </a:p>
          <a:p>
            <a:r>
              <a:rPr lang="en-IN" b="1" dirty="0" smtClean="0">
                <a:solidFill>
                  <a:srgbClr val="00B050"/>
                </a:solidFill>
              </a:rPr>
              <a:t>5- Basics of Gas Properties</a:t>
            </a:r>
          </a:p>
          <a:p>
            <a:r>
              <a:rPr lang="en-IN" b="1" dirty="0" smtClean="0">
                <a:solidFill>
                  <a:srgbClr val="00B050"/>
                </a:solidFill>
              </a:rPr>
              <a:t>6- Gas laws</a:t>
            </a:r>
          </a:p>
          <a:p>
            <a:r>
              <a:rPr lang="en-IN" b="1" dirty="0" smtClean="0">
                <a:solidFill>
                  <a:srgbClr val="00B050"/>
                </a:solidFill>
              </a:rPr>
              <a:t>7- Velocity of gasses etc.</a:t>
            </a:r>
          </a:p>
          <a:p>
            <a:r>
              <a:rPr lang="en-IN" b="1" dirty="0">
                <a:solidFill>
                  <a:srgbClr val="00B050"/>
                </a:solidFill>
              </a:rPr>
              <a:t> </a:t>
            </a:r>
            <a:r>
              <a:rPr lang="en-IN" b="1" dirty="0" smtClean="0">
                <a:solidFill>
                  <a:srgbClr val="00B050"/>
                </a:solidFill>
              </a:rPr>
              <a:t>8- Molecular </a:t>
            </a:r>
            <a:r>
              <a:rPr lang="en-IN" b="1" dirty="0">
                <a:solidFill>
                  <a:srgbClr val="00B050"/>
                </a:solidFill>
              </a:rPr>
              <a:t>incident rate, Mean free </a:t>
            </a:r>
            <a:r>
              <a:rPr lang="en-IN" b="1" dirty="0" smtClean="0">
                <a:solidFill>
                  <a:srgbClr val="00B050"/>
                </a:solidFill>
              </a:rPr>
              <a:t>path</a:t>
            </a:r>
          </a:p>
          <a:p>
            <a:r>
              <a:rPr lang="en-IN" b="1" dirty="0" smtClean="0">
                <a:solidFill>
                  <a:srgbClr val="00B050"/>
                </a:solidFill>
              </a:rPr>
              <a:t>9- Viscosity </a:t>
            </a:r>
            <a:r>
              <a:rPr lang="en-IN" b="1" dirty="0">
                <a:solidFill>
                  <a:srgbClr val="00B050"/>
                </a:solidFill>
              </a:rPr>
              <a:t>and diffusion of </a:t>
            </a:r>
            <a:r>
              <a:rPr lang="en-IN" b="1" dirty="0" smtClean="0">
                <a:solidFill>
                  <a:srgbClr val="00B050"/>
                </a:solidFill>
              </a:rPr>
              <a:t>gases</a:t>
            </a:r>
          </a:p>
          <a:p>
            <a:r>
              <a:rPr lang="en-IN" b="1" dirty="0" smtClean="0">
                <a:solidFill>
                  <a:srgbClr val="00B050"/>
                </a:solidFill>
              </a:rPr>
              <a:t>10- Thermal </a:t>
            </a:r>
            <a:r>
              <a:rPr lang="en-IN" b="1" dirty="0">
                <a:solidFill>
                  <a:srgbClr val="00B050"/>
                </a:solidFill>
              </a:rPr>
              <a:t>diffusion: Distinction of gas flow and connections </a:t>
            </a:r>
          </a:p>
          <a:p>
            <a:r>
              <a:rPr lang="en-IN" b="1" dirty="0" smtClean="0">
                <a:solidFill>
                  <a:srgbClr val="00B050"/>
                </a:solidFill>
              </a:rPr>
              <a:t> </a:t>
            </a:r>
          </a:p>
        </p:txBody>
      </p:sp>
      <p:sp>
        <p:nvSpPr>
          <p:cNvPr id="8" name="TextBox 7"/>
          <p:cNvSpPr txBox="1"/>
          <p:nvPr/>
        </p:nvSpPr>
        <p:spPr>
          <a:xfrm>
            <a:off x="856805" y="5653704"/>
            <a:ext cx="3575018" cy="954107"/>
          </a:xfrm>
          <a:prstGeom prst="rect">
            <a:avLst/>
          </a:prstGeom>
          <a:noFill/>
        </p:spPr>
        <p:txBody>
          <a:bodyPr wrap="none" rtlCol="0">
            <a:spAutoFit/>
          </a:bodyPr>
          <a:lstStyle/>
          <a:p>
            <a:r>
              <a:rPr lang="en-IN" sz="2800" b="1" dirty="0">
                <a:solidFill>
                  <a:srgbClr val="C00000"/>
                </a:solidFill>
              </a:rPr>
              <a:t> </a:t>
            </a:r>
            <a:r>
              <a:rPr lang="en-IN" sz="2800" b="1" dirty="0" smtClean="0">
                <a:solidFill>
                  <a:srgbClr val="C00000"/>
                </a:solidFill>
              </a:rPr>
              <a:t>Positive displacement</a:t>
            </a:r>
          </a:p>
          <a:p>
            <a:r>
              <a:rPr lang="en-IN" sz="2800" b="1" dirty="0" smtClean="0">
                <a:solidFill>
                  <a:srgbClr val="C00000"/>
                </a:solidFill>
              </a:rPr>
              <a:t>Vacuum PUMPS</a:t>
            </a:r>
            <a:endParaRPr lang="en-IN" sz="2800" b="1" dirty="0">
              <a:solidFill>
                <a:srgbClr val="C00000"/>
              </a:solidFill>
            </a:endParaRPr>
          </a:p>
        </p:txBody>
      </p:sp>
      <p:sp>
        <p:nvSpPr>
          <p:cNvPr id="2" name="TextBox 1"/>
          <p:cNvSpPr txBox="1"/>
          <p:nvPr/>
        </p:nvSpPr>
        <p:spPr>
          <a:xfrm>
            <a:off x="4877637" y="703980"/>
            <a:ext cx="6095163" cy="6986528"/>
          </a:xfrm>
          <a:prstGeom prst="rect">
            <a:avLst/>
          </a:prstGeom>
          <a:noFill/>
        </p:spPr>
        <p:txBody>
          <a:bodyPr wrap="square" rtlCol="0">
            <a:spAutoFit/>
          </a:bodyPr>
          <a:lstStyle/>
          <a:p>
            <a:r>
              <a:rPr lang="en-IN" sz="3200" dirty="0" smtClean="0"/>
              <a:t>1- Question: Modify the design of McLeod gauge for the better resolution of pressure measurement</a:t>
            </a:r>
          </a:p>
          <a:p>
            <a:endParaRPr lang="en-IN" sz="3200" dirty="0"/>
          </a:p>
          <a:p>
            <a:r>
              <a:rPr lang="en-IN" sz="3200" dirty="0" smtClean="0"/>
              <a:t>2- Write a computer programme (Software development) to calculate the  conductance for different connection design</a:t>
            </a:r>
          </a:p>
          <a:p>
            <a:endParaRPr lang="en-IN" sz="3200" dirty="0" smtClean="0"/>
          </a:p>
          <a:p>
            <a:r>
              <a:rPr lang="en-IN" sz="3200" dirty="0" smtClean="0"/>
              <a:t>3- Write a computer programme to calculate the throughput and pumping speed required for the vacuum chamber</a:t>
            </a:r>
            <a:endParaRPr lang="en-IN" sz="3200" dirty="0"/>
          </a:p>
          <a:p>
            <a:endParaRPr lang="en-IN" sz="3200" dirty="0"/>
          </a:p>
        </p:txBody>
      </p:sp>
    </p:spTree>
    <p:extLst>
      <p:ext uri="{BB962C8B-B14F-4D97-AF65-F5344CB8AC3E}">
        <p14:creationId xmlns:p14="http://schemas.microsoft.com/office/powerpoint/2010/main" val="17022777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Date Placeholder 3"/>
          <p:cNvSpPr>
            <a:spLocks noGrp="1"/>
          </p:cNvSpPr>
          <p:nvPr>
            <p:ph type="dt" sz="quarter" idx="10"/>
          </p:nvPr>
        </p:nvSpPr>
        <p:spPr/>
        <p:txBody>
          <a:bodyPr/>
          <a:lstStyle/>
          <a:p>
            <a:pPr>
              <a:defRPr/>
            </a:pPr>
            <a:fld id="{C3FADB04-94C3-4EE3-BDF2-002A7E03C3FC}" type="datetime2">
              <a:rPr lang="en-US" smtClean="0"/>
              <a:pPr>
                <a:defRPr/>
              </a:pPr>
              <a:t>Monday, February 15, 2021</a:t>
            </a:fld>
            <a:endParaRPr lang="en-US" smtClean="0"/>
          </a:p>
        </p:txBody>
      </p:sp>
      <p:sp>
        <p:nvSpPr>
          <p:cNvPr id="107523" name="Slide Number Placeholder 4"/>
          <p:cNvSpPr>
            <a:spLocks noGrp="1"/>
          </p:cNvSpPr>
          <p:nvPr>
            <p:ph type="sldNum" sz="quarter" idx="12"/>
          </p:nvPr>
        </p:nvSpPr>
        <p:spPr/>
        <p:txBody>
          <a:bodyPr/>
          <a:lstStyle/>
          <a:p>
            <a:pPr>
              <a:defRPr/>
            </a:pPr>
            <a:fld id="{DD34A209-3E26-4A75-8E51-33DE6F25E2FB}" type="slidenum">
              <a:rPr lang="en-US" smtClean="0"/>
              <a:pPr>
                <a:defRPr/>
              </a:pPr>
              <a:t>40</a:t>
            </a:fld>
            <a:endParaRPr lang="en-US" smtClean="0"/>
          </a:p>
        </p:txBody>
      </p:sp>
      <p:sp>
        <p:nvSpPr>
          <p:cNvPr id="116740" name="TextBox 5"/>
          <p:cNvSpPr txBox="1">
            <a:spLocks noChangeArrowheads="1"/>
          </p:cNvSpPr>
          <p:nvPr/>
        </p:nvSpPr>
        <p:spPr bwMode="auto">
          <a:xfrm>
            <a:off x="990600" y="0"/>
            <a:ext cx="8970963" cy="461963"/>
          </a:xfrm>
          <a:prstGeom prst="rect">
            <a:avLst/>
          </a:prstGeom>
          <a:noFill/>
          <a:ln w="9525">
            <a:noFill/>
            <a:miter lim="800000"/>
            <a:headEnd/>
            <a:tailEnd/>
          </a:ln>
        </p:spPr>
        <p:txBody>
          <a:bodyPr wrap="none">
            <a:spAutoFit/>
          </a:bodyPr>
          <a:lstStyle/>
          <a:p>
            <a:pPr algn="ctr"/>
            <a:r>
              <a:rPr lang="en-US" b="1"/>
              <a:t>PUMPING SPEED AND PRODUCIBLE ULTIMATE PRESSURE</a:t>
            </a:r>
          </a:p>
        </p:txBody>
      </p:sp>
      <p:sp>
        <p:nvSpPr>
          <p:cNvPr id="116741" name="TextBox 6"/>
          <p:cNvSpPr txBox="1">
            <a:spLocks noChangeArrowheads="1"/>
          </p:cNvSpPr>
          <p:nvPr/>
        </p:nvSpPr>
        <p:spPr bwMode="auto">
          <a:xfrm>
            <a:off x="1330238" y="454818"/>
            <a:ext cx="5694363" cy="461963"/>
          </a:xfrm>
          <a:prstGeom prst="rect">
            <a:avLst/>
          </a:prstGeom>
          <a:noFill/>
          <a:ln w="9525">
            <a:noFill/>
            <a:miter lim="800000"/>
            <a:headEnd/>
            <a:tailEnd/>
          </a:ln>
        </p:spPr>
        <p:txBody>
          <a:bodyPr wrap="none">
            <a:spAutoFit/>
          </a:bodyPr>
          <a:lstStyle/>
          <a:p>
            <a:pPr algn="ctr"/>
            <a:r>
              <a:rPr lang="en-US"/>
              <a:t>300-1500min</a:t>
            </a:r>
            <a:r>
              <a:rPr lang="en-US" baseline="30000"/>
              <a:t>-1</a:t>
            </a:r>
            <a:r>
              <a:rPr lang="en-US"/>
              <a:t>, some times upto 3000min</a:t>
            </a:r>
            <a:r>
              <a:rPr lang="en-US" baseline="30000"/>
              <a:t>-1</a:t>
            </a:r>
          </a:p>
        </p:txBody>
      </p:sp>
      <p:sp>
        <p:nvSpPr>
          <p:cNvPr id="116742" name="TextBox 7"/>
          <p:cNvSpPr txBox="1">
            <a:spLocks noChangeArrowheads="1"/>
          </p:cNvSpPr>
          <p:nvPr/>
        </p:nvSpPr>
        <p:spPr bwMode="auto">
          <a:xfrm>
            <a:off x="990600" y="1001275"/>
            <a:ext cx="8194675" cy="461962"/>
          </a:xfrm>
          <a:prstGeom prst="rect">
            <a:avLst/>
          </a:prstGeom>
          <a:noFill/>
          <a:ln w="9525">
            <a:noFill/>
            <a:miter lim="800000"/>
            <a:headEnd/>
            <a:tailEnd/>
          </a:ln>
        </p:spPr>
        <p:txBody>
          <a:bodyPr wrap="none">
            <a:spAutoFit/>
          </a:bodyPr>
          <a:lstStyle/>
          <a:p>
            <a:pPr algn="ctr"/>
            <a:r>
              <a:rPr lang="en-US" b="1" dirty="0"/>
              <a:t>PUMPING SPEED AND ULTIMATE PARTIAL PRESSURE</a:t>
            </a:r>
          </a:p>
        </p:txBody>
      </p:sp>
      <p:sp>
        <p:nvSpPr>
          <p:cNvPr id="116743" name="TextBox 8"/>
          <p:cNvSpPr txBox="1">
            <a:spLocks noChangeArrowheads="1"/>
          </p:cNvSpPr>
          <p:nvPr/>
        </p:nvSpPr>
        <p:spPr bwMode="auto">
          <a:xfrm>
            <a:off x="1143000" y="2286000"/>
            <a:ext cx="6723063" cy="461963"/>
          </a:xfrm>
          <a:prstGeom prst="rect">
            <a:avLst/>
          </a:prstGeom>
          <a:noFill/>
          <a:ln w="9525">
            <a:noFill/>
            <a:miter lim="800000"/>
            <a:headEnd/>
            <a:tailEnd/>
          </a:ln>
        </p:spPr>
        <p:txBody>
          <a:bodyPr wrap="none">
            <a:spAutoFit/>
          </a:bodyPr>
          <a:lstStyle/>
          <a:p>
            <a:pPr algn="ctr"/>
            <a:r>
              <a:rPr lang="en-US" b="1"/>
              <a:t>ULTIMATE PRESSURE AND OIL SELECTION</a:t>
            </a:r>
          </a:p>
        </p:txBody>
      </p:sp>
      <p:sp>
        <p:nvSpPr>
          <p:cNvPr id="116744" name="TextBox 9"/>
          <p:cNvSpPr txBox="1">
            <a:spLocks noChangeArrowheads="1"/>
          </p:cNvSpPr>
          <p:nvPr/>
        </p:nvSpPr>
        <p:spPr bwMode="auto">
          <a:xfrm>
            <a:off x="228600" y="2819400"/>
            <a:ext cx="10744200" cy="2677656"/>
          </a:xfrm>
          <a:prstGeom prst="rect">
            <a:avLst/>
          </a:prstGeom>
          <a:noFill/>
          <a:ln w="9525">
            <a:noFill/>
            <a:miter lim="800000"/>
            <a:headEnd/>
            <a:tailEnd/>
          </a:ln>
        </p:spPr>
        <p:txBody>
          <a:bodyPr wrap="square">
            <a:spAutoFit/>
          </a:bodyPr>
          <a:lstStyle/>
          <a:p>
            <a:r>
              <a:rPr lang="en-US" dirty="0"/>
              <a:t>Mineral oils</a:t>
            </a:r>
          </a:p>
          <a:p>
            <a:r>
              <a:rPr lang="en-US" dirty="0"/>
              <a:t>Heavy silicon oil (CR 200, DC 705)</a:t>
            </a:r>
          </a:p>
          <a:p>
            <a:r>
              <a:rPr lang="en-US" dirty="0"/>
              <a:t>Diffusion oil with very low </a:t>
            </a:r>
            <a:r>
              <a:rPr lang="en-US" dirty="0" err="1"/>
              <a:t>vapour</a:t>
            </a:r>
            <a:r>
              <a:rPr lang="en-US" dirty="0"/>
              <a:t> pressure …. Not suitable</a:t>
            </a:r>
          </a:p>
          <a:p>
            <a:r>
              <a:rPr lang="en-US" dirty="0"/>
              <a:t>Any mineral oil with appropriate lubricating properties and proper viscosity is suitable as pump oil</a:t>
            </a:r>
            <a:r>
              <a:rPr lang="en-US" dirty="0" smtClean="0"/>
              <a:t>. (kinematic viscosity at 50</a:t>
            </a:r>
            <a:r>
              <a:rPr lang="en-US" baseline="30000" dirty="0" smtClean="0"/>
              <a:t>0</a:t>
            </a:r>
            <a:r>
              <a:rPr lang="en-US" dirty="0" smtClean="0"/>
              <a:t>C approximately 60cSt=60mm</a:t>
            </a:r>
            <a:r>
              <a:rPr lang="en-US" baseline="30000" dirty="0" smtClean="0"/>
              <a:t>2</a:t>
            </a:r>
            <a:r>
              <a:rPr lang="en-US" dirty="0" smtClean="0"/>
              <a:t>/s)</a:t>
            </a:r>
            <a:r>
              <a:rPr lang="en-US" baseline="-25000" dirty="0" smtClean="0"/>
              <a:t>.</a:t>
            </a:r>
            <a:r>
              <a:rPr lang="en-US" dirty="0" smtClean="0"/>
              <a:t> </a:t>
            </a:r>
          </a:p>
          <a:p>
            <a:r>
              <a:rPr lang="en-US" dirty="0" smtClean="0"/>
              <a:t>Pure mineral oils with a slight corrosion protection, anti-emulsifying additives and oxygen inhibitors.</a:t>
            </a:r>
          </a:p>
        </p:txBody>
      </p:sp>
      <p:sp>
        <p:nvSpPr>
          <p:cNvPr id="116745" name="TextBox 10"/>
          <p:cNvSpPr txBox="1">
            <a:spLocks noChangeArrowheads="1"/>
          </p:cNvSpPr>
          <p:nvPr/>
        </p:nvSpPr>
        <p:spPr bwMode="auto">
          <a:xfrm>
            <a:off x="228600" y="5638800"/>
            <a:ext cx="2638425" cy="461963"/>
          </a:xfrm>
          <a:prstGeom prst="rect">
            <a:avLst/>
          </a:prstGeom>
          <a:noFill/>
          <a:ln w="9525">
            <a:noFill/>
            <a:miter lim="800000"/>
            <a:headEnd/>
            <a:tailEnd/>
          </a:ln>
        </p:spPr>
        <p:txBody>
          <a:bodyPr wrap="none">
            <a:spAutoFit/>
          </a:bodyPr>
          <a:lstStyle/>
          <a:p>
            <a:pPr algn="ctr"/>
            <a:r>
              <a:rPr lang="en-US" b="1" dirty="0"/>
              <a:t>OIL BACKFLOW</a:t>
            </a:r>
          </a:p>
        </p:txBody>
      </p:sp>
      <p:sp>
        <p:nvSpPr>
          <p:cNvPr id="10" name="TextBox 9"/>
          <p:cNvSpPr txBox="1"/>
          <p:nvPr/>
        </p:nvSpPr>
        <p:spPr>
          <a:xfrm>
            <a:off x="2971800" y="5376208"/>
            <a:ext cx="7772400" cy="1938992"/>
          </a:xfrm>
          <a:prstGeom prst="rect">
            <a:avLst/>
          </a:prstGeom>
          <a:noFill/>
        </p:spPr>
        <p:txBody>
          <a:bodyPr wrap="square" rtlCol="0">
            <a:spAutoFit/>
          </a:bodyPr>
          <a:lstStyle/>
          <a:p>
            <a:r>
              <a:rPr lang="en-IN" dirty="0" smtClean="0">
                <a:solidFill>
                  <a:srgbClr val="FF0000"/>
                </a:solidFill>
              </a:rPr>
              <a:t>During operation of oil sealed positive displacement pumps, oil vapour flows in the direction opposite to the flow of pumped gases and vapours. It reaches the inlet of the pump and the suction pipe and if no high- vacuum pump is present , arrives at the vacuum chamber. </a:t>
            </a:r>
            <a:endParaRPr lang="en-IN" dirty="0">
              <a:solidFill>
                <a:srgbClr val="FF0000"/>
              </a:solidFill>
            </a:endParaRPr>
          </a:p>
        </p:txBody>
      </p:sp>
      <p:sp>
        <p:nvSpPr>
          <p:cNvPr id="2" name="TextBox 1"/>
          <p:cNvSpPr txBox="1"/>
          <p:nvPr/>
        </p:nvSpPr>
        <p:spPr>
          <a:xfrm>
            <a:off x="553225" y="1456645"/>
            <a:ext cx="10190975" cy="830997"/>
          </a:xfrm>
          <a:prstGeom prst="rect">
            <a:avLst/>
          </a:prstGeom>
          <a:noFill/>
        </p:spPr>
        <p:txBody>
          <a:bodyPr wrap="square" rtlCol="0">
            <a:spAutoFit/>
          </a:bodyPr>
          <a:lstStyle/>
          <a:p>
            <a:r>
              <a:rPr lang="en-IN" dirty="0"/>
              <a:t>P</a:t>
            </a:r>
            <a:r>
              <a:rPr lang="en-IN" dirty="0" smtClean="0"/>
              <a:t>ositive displacement pumps pumping speeds and ultimate pressures are nearly constant for all gases. </a:t>
            </a:r>
            <a:endParaRPr lang="en-IN"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Date Placeholder 3"/>
          <p:cNvSpPr>
            <a:spLocks noGrp="1"/>
          </p:cNvSpPr>
          <p:nvPr>
            <p:ph type="dt" sz="quarter" idx="10"/>
          </p:nvPr>
        </p:nvSpPr>
        <p:spPr/>
        <p:txBody>
          <a:bodyPr/>
          <a:lstStyle/>
          <a:p>
            <a:pPr>
              <a:defRPr/>
            </a:pPr>
            <a:fld id="{BA8506F1-EBAB-4EB1-80AB-B0A29E52CE7B}" type="datetime2">
              <a:rPr lang="en-US" smtClean="0"/>
              <a:pPr>
                <a:defRPr/>
              </a:pPr>
              <a:t>Monday, February 15, 2021</a:t>
            </a:fld>
            <a:endParaRPr lang="en-US" smtClean="0"/>
          </a:p>
        </p:txBody>
      </p:sp>
      <p:sp>
        <p:nvSpPr>
          <p:cNvPr id="108547" name="Slide Number Placeholder 4"/>
          <p:cNvSpPr>
            <a:spLocks noGrp="1"/>
          </p:cNvSpPr>
          <p:nvPr>
            <p:ph type="sldNum" sz="quarter" idx="12"/>
          </p:nvPr>
        </p:nvSpPr>
        <p:spPr/>
        <p:txBody>
          <a:bodyPr/>
          <a:lstStyle/>
          <a:p>
            <a:pPr>
              <a:defRPr/>
            </a:pPr>
            <a:fld id="{50F4DD7A-6DCD-4BCB-927B-DDDDED6BB35C}" type="slidenum">
              <a:rPr lang="en-US" smtClean="0"/>
              <a:pPr>
                <a:defRPr/>
              </a:pPr>
              <a:t>41</a:t>
            </a:fld>
            <a:endParaRPr lang="en-US" smtClean="0"/>
          </a:p>
        </p:txBody>
      </p:sp>
      <p:sp>
        <p:nvSpPr>
          <p:cNvPr id="117764" name="TextBox 5"/>
          <p:cNvSpPr txBox="1">
            <a:spLocks noChangeArrowheads="1"/>
          </p:cNvSpPr>
          <p:nvPr/>
        </p:nvSpPr>
        <p:spPr bwMode="auto">
          <a:xfrm>
            <a:off x="533400" y="76200"/>
            <a:ext cx="9802813" cy="1077913"/>
          </a:xfrm>
          <a:prstGeom prst="rect">
            <a:avLst/>
          </a:prstGeom>
          <a:noFill/>
          <a:ln w="9525">
            <a:noFill/>
            <a:miter lim="800000"/>
            <a:headEnd/>
            <a:tailEnd/>
          </a:ln>
        </p:spPr>
        <p:txBody>
          <a:bodyPr wrap="none">
            <a:spAutoFit/>
          </a:bodyPr>
          <a:lstStyle/>
          <a:p>
            <a:r>
              <a:rPr lang="en-US" sz="3200" b="1"/>
              <a:t>OPERATING AND SAFETY  RECOMMENDATION:</a:t>
            </a:r>
          </a:p>
          <a:p>
            <a:endParaRPr lang="en-US" sz="3200" b="1"/>
          </a:p>
        </p:txBody>
      </p:sp>
      <p:sp>
        <p:nvSpPr>
          <p:cNvPr id="117765" name="TextBox 6"/>
          <p:cNvSpPr txBox="1">
            <a:spLocks noChangeArrowheads="1"/>
          </p:cNvSpPr>
          <p:nvPr/>
        </p:nvSpPr>
        <p:spPr bwMode="auto">
          <a:xfrm>
            <a:off x="-76200" y="685800"/>
            <a:ext cx="11049000" cy="6248400"/>
          </a:xfrm>
          <a:prstGeom prst="rect">
            <a:avLst/>
          </a:prstGeom>
          <a:noFill/>
          <a:ln w="9525">
            <a:noFill/>
            <a:miter lim="800000"/>
            <a:headEnd/>
            <a:tailEnd/>
          </a:ln>
        </p:spPr>
        <p:txBody>
          <a:bodyPr>
            <a:spAutoFit/>
          </a:bodyPr>
          <a:lstStyle/>
          <a:p>
            <a:pPr marL="457200" indent="-457200">
              <a:buFontTx/>
              <a:buAutoNum type="arabicPeriod"/>
            </a:pPr>
            <a:r>
              <a:rPr lang="en-US" sz="2000"/>
              <a:t>Except large piston pump all other positive displacement pump runs smooth.</a:t>
            </a:r>
          </a:p>
          <a:p>
            <a:pPr marL="457200" indent="-457200">
              <a:buFontTx/>
              <a:buAutoNum type="arabicPeriod"/>
            </a:pPr>
            <a:r>
              <a:rPr lang="en-US" sz="2000"/>
              <a:t>They should secure to floor. The vibration disturb at recipients. So damping element ( cushioning device).</a:t>
            </a:r>
          </a:p>
          <a:p>
            <a:pPr marL="457200" indent="-457200">
              <a:buFontTx/>
              <a:buAutoNum type="arabicPeriod"/>
            </a:pPr>
            <a:r>
              <a:rPr lang="en-US" sz="2000"/>
              <a:t>Pumped gas may harmful. So connected to a central exhaust. It has to take care by considering vibration, poisonous gas etc.</a:t>
            </a:r>
          </a:p>
          <a:p>
            <a:pPr marL="457200" indent="-457200"/>
            <a:r>
              <a:rPr lang="en-US" sz="2000" b="1"/>
              <a:t>Starting and shut down inlet valve</a:t>
            </a:r>
          </a:p>
          <a:p>
            <a:pPr marL="457200" indent="-457200">
              <a:buFontTx/>
              <a:buAutoNum type="arabicPeriod"/>
            </a:pPr>
            <a:r>
              <a:rPr lang="en-US" sz="2000"/>
              <a:t>Mostly AC motor. So direction of the pump should be checked before start. If wrong rotation, oil transport to recipient. Safety device - &gt; if the current is in wrong direction, it does not work. </a:t>
            </a:r>
          </a:p>
          <a:p>
            <a:pPr marL="457200" indent="-457200">
              <a:buFontTx/>
              <a:buAutoNum type="arabicPeriod"/>
            </a:pPr>
            <a:r>
              <a:rPr lang="en-US" sz="2000"/>
              <a:t>Motor over heat: Sensor to cut-off</a:t>
            </a:r>
          </a:p>
          <a:p>
            <a:pPr marL="457200" indent="-457200">
              <a:buFontTx/>
              <a:buAutoNum type="arabicPeriod"/>
            </a:pPr>
            <a:r>
              <a:rPr lang="en-US" sz="2000"/>
              <a:t>AC motor draw high current at the starting point. So, current rating should be checked. Also spike current. Excess current safety</a:t>
            </a:r>
          </a:p>
          <a:p>
            <a:pPr marL="457200" indent="-457200">
              <a:buFontTx/>
              <a:buAutoNum type="arabicPeriod"/>
            </a:pPr>
            <a:r>
              <a:rPr lang="en-US" sz="2000"/>
              <a:t>Designed to start even at 5% under voltage</a:t>
            </a:r>
          </a:p>
          <a:p>
            <a:pPr marL="457200" indent="-457200">
              <a:buFontTx/>
              <a:buAutoNum type="arabicPeriod"/>
            </a:pPr>
            <a:r>
              <a:rPr lang="en-US" sz="2000"/>
              <a:t>The lowest starting temperature is the mean temperature of the pump at which the pump starts flawlessly with ventilated inlet using a driving motor supplied or recommended by the manufacturer after operating was interrupted for a minimum of one hour. If no temperature is specified, 12</a:t>
            </a:r>
            <a:r>
              <a:rPr lang="en-US" sz="2000" baseline="30000"/>
              <a:t>0</a:t>
            </a:r>
            <a:r>
              <a:rPr lang="en-US" sz="2000"/>
              <a:t>C  is the lowest starting temperature.</a:t>
            </a:r>
          </a:p>
          <a:p>
            <a:pPr marL="457200" indent="-457200">
              <a:buFontTx/>
              <a:buAutoNum type="arabicPeriod"/>
            </a:pPr>
            <a:r>
              <a:rPr lang="en-US" sz="2000"/>
              <a:t>Temperature rise to 70-90</a:t>
            </a:r>
            <a:r>
              <a:rPr lang="en-US" sz="2000" baseline="30000"/>
              <a:t>0</a:t>
            </a:r>
            <a:r>
              <a:rPr lang="en-US" sz="2000"/>
              <a:t>c. It is good for pumping, not alarming. But it should be tolerable for pump oil.</a:t>
            </a:r>
          </a:p>
          <a:p>
            <a:pPr marL="457200" indent="-457200">
              <a:buFontTx/>
              <a:buAutoNum type="arabicPeriod"/>
            </a:pPr>
            <a:r>
              <a:rPr lang="en-US" sz="2000"/>
              <a:t>When stops, one has to take care about the back rotation. Mostly by sealing the recipient.</a:t>
            </a:r>
          </a:p>
          <a:p>
            <a:pPr marL="457200" indent="-457200">
              <a:buFontTx/>
              <a:buAutoNum type="arabicPeriod"/>
            </a:pPr>
            <a:endParaRPr lang="en-US" sz="200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Date Placeholder 3"/>
          <p:cNvSpPr>
            <a:spLocks noGrp="1"/>
          </p:cNvSpPr>
          <p:nvPr>
            <p:ph type="dt" sz="quarter" idx="10"/>
          </p:nvPr>
        </p:nvSpPr>
        <p:spPr/>
        <p:txBody>
          <a:bodyPr/>
          <a:lstStyle/>
          <a:p>
            <a:pPr>
              <a:defRPr/>
            </a:pPr>
            <a:fld id="{F26883BB-8492-46E9-BFFF-4750E34B97D3}" type="datetime2">
              <a:rPr lang="en-US" smtClean="0"/>
              <a:pPr>
                <a:defRPr/>
              </a:pPr>
              <a:t>Monday, February 15, 2021</a:t>
            </a:fld>
            <a:endParaRPr lang="en-US" smtClean="0"/>
          </a:p>
        </p:txBody>
      </p:sp>
      <p:sp>
        <p:nvSpPr>
          <p:cNvPr id="109571" name="Slide Number Placeholder 4"/>
          <p:cNvSpPr>
            <a:spLocks noGrp="1"/>
          </p:cNvSpPr>
          <p:nvPr>
            <p:ph type="sldNum" sz="quarter" idx="12"/>
          </p:nvPr>
        </p:nvSpPr>
        <p:spPr/>
        <p:txBody>
          <a:bodyPr/>
          <a:lstStyle/>
          <a:p>
            <a:pPr>
              <a:defRPr/>
            </a:pPr>
            <a:fld id="{D63776C6-5514-4649-9F59-D62A5A8DE9B9}" type="slidenum">
              <a:rPr lang="en-US" smtClean="0"/>
              <a:pPr>
                <a:defRPr/>
              </a:pPr>
              <a:t>42</a:t>
            </a:fld>
            <a:endParaRPr lang="en-US" smtClean="0"/>
          </a:p>
        </p:txBody>
      </p:sp>
      <p:sp>
        <p:nvSpPr>
          <p:cNvPr id="6" name="TextBox 5"/>
          <p:cNvSpPr txBox="1"/>
          <p:nvPr/>
        </p:nvSpPr>
        <p:spPr>
          <a:xfrm>
            <a:off x="0" y="0"/>
            <a:ext cx="10210800" cy="1570038"/>
          </a:xfrm>
          <a:prstGeom prst="rect">
            <a:avLst/>
          </a:prstGeom>
          <a:noFill/>
        </p:spPr>
        <p:txBody>
          <a:bodyPr>
            <a:spAutoFit/>
          </a:bodyPr>
          <a:lstStyle/>
          <a:p>
            <a:pPr>
              <a:defRPr/>
            </a:pPr>
            <a:r>
              <a:rPr lang="en-US" dirty="0">
                <a:cs typeface="+mn-cs"/>
              </a:rPr>
              <a:t>PUMP SELECTION</a:t>
            </a:r>
          </a:p>
          <a:p>
            <a:pPr marL="457200" indent="-457200">
              <a:buFontTx/>
              <a:buAutoNum type="arabicPeriod"/>
              <a:defRPr/>
            </a:pPr>
            <a:r>
              <a:rPr lang="en-US" dirty="0">
                <a:cs typeface="+mn-cs"/>
              </a:rPr>
              <a:t>Single stage oil filled pumps are better for beginning (10Pa)</a:t>
            </a:r>
          </a:p>
          <a:p>
            <a:pPr marL="457200" indent="-457200">
              <a:buFontTx/>
              <a:buAutoNum type="arabicPeriod"/>
              <a:defRPr/>
            </a:pPr>
            <a:r>
              <a:rPr lang="en-US" dirty="0">
                <a:cs typeface="+mn-cs"/>
              </a:rPr>
              <a:t>For below100Pa, gas ballast required. Also other components: separator, filter devices, exhaust filters, etc.</a:t>
            </a:r>
          </a:p>
        </p:txBody>
      </p:sp>
      <p:sp>
        <p:nvSpPr>
          <p:cNvPr id="7" name="TextBox 6"/>
          <p:cNvSpPr txBox="1"/>
          <p:nvPr/>
        </p:nvSpPr>
        <p:spPr>
          <a:xfrm>
            <a:off x="381000" y="1981200"/>
            <a:ext cx="10591800" cy="1570038"/>
          </a:xfrm>
          <a:prstGeom prst="rect">
            <a:avLst/>
          </a:prstGeom>
          <a:noFill/>
        </p:spPr>
        <p:txBody>
          <a:bodyPr>
            <a:spAutoFit/>
          </a:bodyPr>
          <a:lstStyle/>
          <a:p>
            <a:pPr>
              <a:defRPr/>
            </a:pPr>
            <a:r>
              <a:rPr lang="en-US" dirty="0">
                <a:cs typeface="+mn-cs"/>
              </a:rPr>
              <a:t>Technical Safety recommendation:</a:t>
            </a:r>
          </a:p>
          <a:p>
            <a:pPr marL="457200" indent="-457200">
              <a:buFontTx/>
              <a:buAutoNum type="arabicPeriod"/>
              <a:defRPr/>
            </a:pPr>
            <a:r>
              <a:rPr lang="en-US" dirty="0">
                <a:cs typeface="+mn-cs"/>
              </a:rPr>
              <a:t>Explosive area (Mostly avoid dry pumps, as expand and wearing and explosion)</a:t>
            </a:r>
          </a:p>
          <a:p>
            <a:pPr marL="457200" indent="-457200">
              <a:buFontTx/>
              <a:buAutoNum type="arabicPeriod"/>
              <a:defRPr/>
            </a:pPr>
            <a:r>
              <a:rPr lang="en-US" dirty="0">
                <a:cs typeface="+mn-cs"/>
              </a:rPr>
              <a:t>High reactive area</a:t>
            </a:r>
          </a:p>
          <a:p>
            <a:pPr marL="457200" indent="-457200">
              <a:buFontTx/>
              <a:buAutoNum type="arabicPeriod"/>
              <a:defRPr/>
            </a:pPr>
            <a:r>
              <a:rPr lang="en-US" dirty="0">
                <a:cs typeface="+mn-cs"/>
              </a:rPr>
              <a:t>Environment etc.</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Date Placeholder 3"/>
          <p:cNvSpPr>
            <a:spLocks noGrp="1"/>
          </p:cNvSpPr>
          <p:nvPr>
            <p:ph type="dt" sz="quarter" idx="10"/>
          </p:nvPr>
        </p:nvSpPr>
        <p:spPr/>
        <p:txBody>
          <a:bodyPr/>
          <a:lstStyle/>
          <a:p>
            <a:pPr>
              <a:defRPr/>
            </a:pPr>
            <a:fld id="{CB5840A6-6E08-4917-9291-7EE96D344DEB}" type="datetime2">
              <a:rPr lang="en-US" smtClean="0"/>
              <a:pPr>
                <a:defRPr/>
              </a:pPr>
              <a:t>Monday, February 15, 2021</a:t>
            </a:fld>
            <a:endParaRPr lang="en-US" smtClean="0"/>
          </a:p>
        </p:txBody>
      </p:sp>
      <p:sp>
        <p:nvSpPr>
          <p:cNvPr id="110595" name="Slide Number Placeholder 4"/>
          <p:cNvSpPr>
            <a:spLocks noGrp="1"/>
          </p:cNvSpPr>
          <p:nvPr>
            <p:ph type="sldNum" sz="quarter" idx="12"/>
          </p:nvPr>
        </p:nvSpPr>
        <p:spPr/>
        <p:txBody>
          <a:bodyPr/>
          <a:lstStyle/>
          <a:p>
            <a:pPr>
              <a:defRPr/>
            </a:pPr>
            <a:fld id="{BBF3256E-0DA7-4F38-B7B1-F1636EC8C645}" type="slidenum">
              <a:rPr lang="en-US" smtClean="0"/>
              <a:pPr>
                <a:defRPr/>
              </a:pPr>
              <a:t>43</a:t>
            </a:fld>
            <a:endParaRPr lang="en-US" smtClean="0"/>
          </a:p>
        </p:txBody>
      </p:sp>
      <p:sp>
        <p:nvSpPr>
          <p:cNvPr id="119812" name="TextBox 5"/>
          <p:cNvSpPr txBox="1">
            <a:spLocks noChangeArrowheads="1"/>
          </p:cNvSpPr>
          <p:nvPr/>
        </p:nvSpPr>
        <p:spPr bwMode="auto">
          <a:xfrm>
            <a:off x="304800" y="0"/>
            <a:ext cx="3857625" cy="461963"/>
          </a:xfrm>
          <a:prstGeom prst="rect">
            <a:avLst/>
          </a:prstGeom>
          <a:noFill/>
          <a:ln w="9525">
            <a:noFill/>
            <a:miter lim="800000"/>
            <a:headEnd/>
            <a:tailEnd/>
          </a:ln>
        </p:spPr>
        <p:txBody>
          <a:bodyPr wrap="none">
            <a:spAutoFit/>
          </a:bodyPr>
          <a:lstStyle/>
          <a:p>
            <a:pPr algn="ctr"/>
            <a:r>
              <a:rPr lang="en-US" b="1"/>
              <a:t>SPECIFIC ACCESSORIES</a:t>
            </a:r>
          </a:p>
        </p:txBody>
      </p:sp>
      <p:sp>
        <p:nvSpPr>
          <p:cNvPr id="119813" name="TextBox 6"/>
          <p:cNvSpPr txBox="1">
            <a:spLocks noChangeArrowheads="1"/>
          </p:cNvSpPr>
          <p:nvPr/>
        </p:nvSpPr>
        <p:spPr bwMode="auto">
          <a:xfrm>
            <a:off x="0" y="914400"/>
            <a:ext cx="9906000" cy="830263"/>
          </a:xfrm>
          <a:prstGeom prst="rect">
            <a:avLst/>
          </a:prstGeom>
          <a:noFill/>
          <a:ln w="9525">
            <a:noFill/>
            <a:miter lim="800000"/>
            <a:headEnd/>
            <a:tailEnd/>
          </a:ln>
        </p:spPr>
        <p:txBody>
          <a:bodyPr>
            <a:spAutoFit/>
          </a:bodyPr>
          <a:lstStyle/>
          <a:p>
            <a:r>
              <a:rPr lang="en-US" b="1"/>
              <a:t>Sorption Traps: </a:t>
            </a:r>
            <a:r>
              <a:rPr lang="en-US"/>
              <a:t>To prevent oil from emanating out of an oil sealed positive displacement pump and reaching the high –vacuum part of a vacuum system.</a:t>
            </a:r>
          </a:p>
        </p:txBody>
      </p:sp>
      <p:pic>
        <p:nvPicPr>
          <p:cNvPr id="119814" name="Picture 2"/>
          <p:cNvPicPr>
            <a:picLocks noChangeAspect="1" noChangeArrowheads="1"/>
          </p:cNvPicPr>
          <p:nvPr/>
        </p:nvPicPr>
        <p:blipFill>
          <a:blip r:embed="rId2"/>
          <a:srcRect/>
          <a:stretch>
            <a:fillRect/>
          </a:stretch>
        </p:blipFill>
        <p:spPr bwMode="auto">
          <a:xfrm>
            <a:off x="5181600" y="2133600"/>
            <a:ext cx="5791200" cy="3800475"/>
          </a:xfrm>
          <a:prstGeom prst="rect">
            <a:avLst/>
          </a:prstGeom>
          <a:noFill/>
          <a:ln w="9525">
            <a:noFill/>
            <a:miter lim="800000"/>
            <a:headEnd/>
            <a:tailEnd/>
          </a:ln>
        </p:spPr>
      </p:pic>
      <p:sp>
        <p:nvSpPr>
          <p:cNvPr id="119815" name="TextBox 8"/>
          <p:cNvSpPr txBox="1">
            <a:spLocks noChangeArrowheads="1"/>
          </p:cNvSpPr>
          <p:nvPr/>
        </p:nvSpPr>
        <p:spPr bwMode="auto">
          <a:xfrm>
            <a:off x="0" y="2133600"/>
            <a:ext cx="5105400" cy="1570038"/>
          </a:xfrm>
          <a:prstGeom prst="rect">
            <a:avLst/>
          </a:prstGeom>
          <a:noFill/>
          <a:ln w="9525">
            <a:noFill/>
            <a:miter lim="800000"/>
            <a:headEnd/>
            <a:tailEnd/>
          </a:ln>
        </p:spPr>
        <p:txBody>
          <a:bodyPr>
            <a:spAutoFit/>
          </a:bodyPr>
          <a:lstStyle/>
          <a:p>
            <a:r>
              <a:rPr lang="en-US" b="1"/>
              <a:t>SAFETY VALVEs: </a:t>
            </a:r>
            <a:r>
              <a:rPr lang="en-US"/>
              <a:t>Separate the inlet from the recipient and vents the pump in case power failure or when the pump is shut down</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Date Placeholder 3"/>
          <p:cNvSpPr>
            <a:spLocks noGrp="1"/>
          </p:cNvSpPr>
          <p:nvPr>
            <p:ph type="dt" sz="quarter" idx="10"/>
          </p:nvPr>
        </p:nvSpPr>
        <p:spPr/>
        <p:txBody>
          <a:bodyPr/>
          <a:lstStyle/>
          <a:p>
            <a:pPr>
              <a:defRPr/>
            </a:pPr>
            <a:fld id="{3BFBA8F4-5310-4293-A758-6987059C0C58}" type="datetime2">
              <a:rPr lang="en-US" smtClean="0"/>
              <a:pPr>
                <a:defRPr/>
              </a:pPr>
              <a:t>Monday, February 15, 2021</a:t>
            </a:fld>
            <a:endParaRPr lang="en-US" smtClean="0"/>
          </a:p>
        </p:txBody>
      </p:sp>
      <p:sp>
        <p:nvSpPr>
          <p:cNvPr id="111619" name="Slide Number Placeholder 4"/>
          <p:cNvSpPr>
            <a:spLocks noGrp="1"/>
          </p:cNvSpPr>
          <p:nvPr>
            <p:ph type="sldNum" sz="quarter" idx="12"/>
          </p:nvPr>
        </p:nvSpPr>
        <p:spPr/>
        <p:txBody>
          <a:bodyPr/>
          <a:lstStyle/>
          <a:p>
            <a:pPr>
              <a:defRPr/>
            </a:pPr>
            <a:fld id="{B465FC32-7D0B-437C-8670-8EF0019590E7}" type="slidenum">
              <a:rPr lang="en-US" smtClean="0"/>
              <a:pPr>
                <a:defRPr/>
              </a:pPr>
              <a:t>44</a:t>
            </a:fld>
            <a:endParaRPr lang="en-US" smtClean="0"/>
          </a:p>
        </p:txBody>
      </p:sp>
      <p:pic>
        <p:nvPicPr>
          <p:cNvPr id="120836" name="Picture 2"/>
          <p:cNvPicPr>
            <a:picLocks noChangeAspect="1" noChangeArrowheads="1"/>
          </p:cNvPicPr>
          <p:nvPr/>
        </p:nvPicPr>
        <p:blipFill>
          <a:blip r:embed="rId2"/>
          <a:srcRect/>
          <a:stretch>
            <a:fillRect/>
          </a:stretch>
        </p:blipFill>
        <p:spPr bwMode="auto">
          <a:xfrm>
            <a:off x="2508250" y="1071563"/>
            <a:ext cx="7295635" cy="3959045"/>
          </a:xfrm>
          <a:prstGeom prst="rect">
            <a:avLst/>
          </a:prstGeom>
          <a:noFill/>
          <a:ln w="9525">
            <a:noFill/>
            <a:miter lim="800000"/>
            <a:headEnd/>
            <a:tailEnd/>
          </a:ln>
        </p:spPr>
      </p:pic>
      <p:sp>
        <p:nvSpPr>
          <p:cNvPr id="120837" name="TextBox 6"/>
          <p:cNvSpPr txBox="1">
            <a:spLocks noChangeArrowheads="1"/>
          </p:cNvSpPr>
          <p:nvPr/>
        </p:nvSpPr>
        <p:spPr bwMode="auto">
          <a:xfrm>
            <a:off x="0" y="609600"/>
            <a:ext cx="5016500" cy="461963"/>
          </a:xfrm>
          <a:prstGeom prst="rect">
            <a:avLst/>
          </a:prstGeom>
          <a:noFill/>
          <a:ln w="9525">
            <a:noFill/>
            <a:miter lim="800000"/>
            <a:headEnd/>
            <a:tailEnd/>
          </a:ln>
        </p:spPr>
        <p:txBody>
          <a:bodyPr wrap="none">
            <a:spAutoFit/>
          </a:bodyPr>
          <a:lstStyle/>
          <a:p>
            <a:pPr algn="ctr"/>
            <a:r>
              <a:rPr lang="en-US" b="1"/>
              <a:t>OIL FILTER AND OIL CLEANING</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Date Placeholder 3"/>
          <p:cNvSpPr>
            <a:spLocks noGrp="1"/>
          </p:cNvSpPr>
          <p:nvPr>
            <p:ph type="dt" sz="quarter" idx="10"/>
          </p:nvPr>
        </p:nvSpPr>
        <p:spPr/>
        <p:txBody>
          <a:bodyPr/>
          <a:lstStyle/>
          <a:p>
            <a:pPr>
              <a:defRPr/>
            </a:pPr>
            <a:fld id="{D72B7B2D-DB96-4314-8034-757FEF2A5789}" type="datetime2">
              <a:rPr lang="en-US" smtClean="0"/>
              <a:pPr>
                <a:defRPr/>
              </a:pPr>
              <a:t>Monday, February 15, 2021</a:t>
            </a:fld>
            <a:endParaRPr lang="en-US" smtClean="0"/>
          </a:p>
        </p:txBody>
      </p:sp>
      <p:sp>
        <p:nvSpPr>
          <p:cNvPr id="112643" name="Slide Number Placeholder 4"/>
          <p:cNvSpPr>
            <a:spLocks noGrp="1"/>
          </p:cNvSpPr>
          <p:nvPr>
            <p:ph type="sldNum" sz="quarter" idx="12"/>
          </p:nvPr>
        </p:nvSpPr>
        <p:spPr/>
        <p:txBody>
          <a:bodyPr/>
          <a:lstStyle/>
          <a:p>
            <a:pPr>
              <a:defRPr/>
            </a:pPr>
            <a:fld id="{C64CEC63-17E6-4820-92A4-D3CE73B2BAB1}" type="slidenum">
              <a:rPr lang="en-US" smtClean="0"/>
              <a:pPr>
                <a:defRPr/>
              </a:pPr>
              <a:t>45</a:t>
            </a:fld>
            <a:endParaRPr lang="en-US" smtClean="0"/>
          </a:p>
        </p:txBody>
      </p:sp>
      <p:pic>
        <p:nvPicPr>
          <p:cNvPr id="121860" name="Picture 2"/>
          <p:cNvPicPr>
            <a:picLocks noChangeAspect="1" noChangeArrowheads="1"/>
          </p:cNvPicPr>
          <p:nvPr/>
        </p:nvPicPr>
        <p:blipFill>
          <a:blip r:embed="rId2"/>
          <a:srcRect/>
          <a:stretch>
            <a:fillRect/>
          </a:stretch>
        </p:blipFill>
        <p:spPr bwMode="auto">
          <a:xfrm>
            <a:off x="4495800" y="1143000"/>
            <a:ext cx="6630988" cy="4495800"/>
          </a:xfrm>
          <a:prstGeom prst="rect">
            <a:avLst/>
          </a:prstGeom>
          <a:noFill/>
          <a:ln w="9525">
            <a:noFill/>
            <a:miter lim="800000"/>
            <a:headEnd/>
            <a:tailEnd/>
          </a:ln>
        </p:spPr>
      </p:pic>
      <p:sp>
        <p:nvSpPr>
          <p:cNvPr id="121861" name="TextBox 6"/>
          <p:cNvSpPr txBox="1">
            <a:spLocks noChangeArrowheads="1"/>
          </p:cNvSpPr>
          <p:nvPr/>
        </p:nvSpPr>
        <p:spPr bwMode="auto">
          <a:xfrm>
            <a:off x="228600" y="609600"/>
            <a:ext cx="4343400" cy="5262563"/>
          </a:xfrm>
          <a:prstGeom prst="rect">
            <a:avLst/>
          </a:prstGeom>
          <a:noFill/>
          <a:ln w="9525">
            <a:noFill/>
            <a:miter lim="800000"/>
            <a:headEnd/>
            <a:tailEnd/>
          </a:ln>
        </p:spPr>
        <p:txBody>
          <a:bodyPr>
            <a:spAutoFit/>
          </a:bodyPr>
          <a:lstStyle/>
          <a:p>
            <a:r>
              <a:rPr lang="en-US" b="1"/>
              <a:t>Exhaust Filter:</a:t>
            </a:r>
            <a:r>
              <a:rPr lang="en-US"/>
              <a:t> </a:t>
            </a:r>
          </a:p>
          <a:p>
            <a:r>
              <a:rPr lang="en-US"/>
              <a:t> Due to the intense mixing of gas and pump oil during compression and ejection phases, a vacuum pump not only delivers pumped gas at the exaust but also oil particle.</a:t>
            </a:r>
          </a:p>
          <a:p>
            <a:endParaRPr lang="en-US"/>
          </a:p>
          <a:p>
            <a:r>
              <a:rPr lang="en-US"/>
              <a:t>The droplet size of the oil aerosol in the exhaust is in the range of 0.01-0.8</a:t>
            </a:r>
            <a:r>
              <a:rPr lang="el-GR"/>
              <a:t>μ</a:t>
            </a:r>
            <a:r>
              <a:rPr lang="en-US"/>
              <a:t>m </a:t>
            </a:r>
          </a:p>
          <a:p>
            <a:endParaRPr lang="en-US"/>
          </a:p>
          <a:p>
            <a:r>
              <a:rPr lang="en-US"/>
              <a:t>Fibrous or ceramic is difficult… so fine borosilicate fibres</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Date Placeholder 3"/>
          <p:cNvSpPr>
            <a:spLocks noGrp="1"/>
          </p:cNvSpPr>
          <p:nvPr>
            <p:ph type="dt" sz="quarter" idx="10"/>
          </p:nvPr>
        </p:nvSpPr>
        <p:spPr/>
        <p:txBody>
          <a:bodyPr/>
          <a:lstStyle/>
          <a:p>
            <a:pPr>
              <a:defRPr/>
            </a:pPr>
            <a:fld id="{4F20536F-4DEF-4D07-9389-E732774479D9}" type="datetime2">
              <a:rPr lang="en-US" smtClean="0"/>
              <a:pPr>
                <a:defRPr/>
              </a:pPr>
              <a:t>Monday, February 15, 2021</a:t>
            </a:fld>
            <a:endParaRPr lang="en-US" smtClean="0"/>
          </a:p>
        </p:txBody>
      </p:sp>
      <p:sp>
        <p:nvSpPr>
          <p:cNvPr id="113667" name="Slide Number Placeholder 4"/>
          <p:cNvSpPr>
            <a:spLocks noGrp="1"/>
          </p:cNvSpPr>
          <p:nvPr>
            <p:ph type="sldNum" sz="quarter" idx="12"/>
          </p:nvPr>
        </p:nvSpPr>
        <p:spPr/>
        <p:txBody>
          <a:bodyPr/>
          <a:lstStyle/>
          <a:p>
            <a:pPr>
              <a:defRPr/>
            </a:pPr>
            <a:fld id="{0CE8DB40-FD25-4CA9-B0E2-91AB55CF73AA}" type="slidenum">
              <a:rPr lang="en-US" smtClean="0"/>
              <a:pPr>
                <a:defRPr/>
              </a:pPr>
              <a:t>46</a:t>
            </a:fld>
            <a:endParaRPr lang="en-US" smtClean="0"/>
          </a:p>
        </p:txBody>
      </p:sp>
      <p:pic>
        <p:nvPicPr>
          <p:cNvPr id="122884" name="Picture 2"/>
          <p:cNvPicPr>
            <a:picLocks noChangeAspect="1" noChangeArrowheads="1"/>
          </p:cNvPicPr>
          <p:nvPr/>
        </p:nvPicPr>
        <p:blipFill>
          <a:blip r:embed="rId2"/>
          <a:srcRect/>
          <a:stretch>
            <a:fillRect/>
          </a:stretch>
        </p:blipFill>
        <p:spPr bwMode="auto">
          <a:xfrm>
            <a:off x="1160385" y="421516"/>
            <a:ext cx="8044869" cy="6245730"/>
          </a:xfrm>
          <a:prstGeom prst="rect">
            <a:avLst/>
          </a:prstGeom>
          <a:noFill/>
          <a:ln w="9525">
            <a:noFill/>
            <a:miter lim="800000"/>
            <a:headEnd/>
            <a:tailEnd/>
          </a:ln>
        </p:spPr>
      </p:pic>
      <p:sp>
        <p:nvSpPr>
          <p:cNvPr id="122885" name="TextBox 6"/>
          <p:cNvSpPr txBox="1">
            <a:spLocks noChangeArrowheads="1"/>
          </p:cNvSpPr>
          <p:nvPr/>
        </p:nvSpPr>
        <p:spPr bwMode="auto">
          <a:xfrm>
            <a:off x="3715506" y="5880"/>
            <a:ext cx="2368550" cy="461963"/>
          </a:xfrm>
          <a:prstGeom prst="rect">
            <a:avLst/>
          </a:prstGeom>
          <a:noFill/>
          <a:ln w="9525">
            <a:noFill/>
            <a:miter lim="800000"/>
            <a:headEnd/>
            <a:tailEnd/>
          </a:ln>
        </p:spPr>
        <p:txBody>
          <a:bodyPr wrap="none">
            <a:spAutoFit/>
          </a:bodyPr>
          <a:lstStyle/>
          <a:p>
            <a:pPr algn="ctr"/>
            <a:r>
              <a:rPr lang="en-US" b="1" dirty="0"/>
              <a:t>DUST FILTERS</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Date Placeholder 3"/>
          <p:cNvSpPr>
            <a:spLocks noGrp="1"/>
          </p:cNvSpPr>
          <p:nvPr>
            <p:ph type="dt" sz="quarter" idx="10"/>
          </p:nvPr>
        </p:nvSpPr>
        <p:spPr/>
        <p:txBody>
          <a:bodyPr/>
          <a:lstStyle/>
          <a:p>
            <a:pPr>
              <a:defRPr/>
            </a:pPr>
            <a:fld id="{875015F3-2E48-4849-A45E-74896E0A4C29}" type="datetime2">
              <a:rPr lang="en-US" smtClean="0"/>
              <a:pPr>
                <a:defRPr/>
              </a:pPr>
              <a:t>Monday, February 15, 2021</a:t>
            </a:fld>
            <a:endParaRPr lang="en-US" smtClean="0"/>
          </a:p>
        </p:txBody>
      </p:sp>
      <p:sp>
        <p:nvSpPr>
          <p:cNvPr id="134147" name="Slide Number Placeholder 4"/>
          <p:cNvSpPr>
            <a:spLocks noGrp="1"/>
          </p:cNvSpPr>
          <p:nvPr>
            <p:ph type="sldNum" sz="quarter" idx="12"/>
          </p:nvPr>
        </p:nvSpPr>
        <p:spPr/>
        <p:txBody>
          <a:bodyPr/>
          <a:lstStyle/>
          <a:p>
            <a:pPr>
              <a:defRPr/>
            </a:pPr>
            <a:fld id="{7B849000-8B28-4BC6-AFAE-BF0086313619}" type="slidenum">
              <a:rPr lang="en-US" smtClean="0"/>
              <a:pPr>
                <a:defRPr/>
              </a:pPr>
              <a:t>47</a:t>
            </a:fld>
            <a:endParaRPr lang="en-US" smtClean="0"/>
          </a:p>
        </p:txBody>
      </p:sp>
      <p:sp>
        <p:nvSpPr>
          <p:cNvPr id="143364" name="TextBox 5"/>
          <p:cNvSpPr txBox="1">
            <a:spLocks noChangeArrowheads="1"/>
          </p:cNvSpPr>
          <p:nvPr/>
        </p:nvSpPr>
        <p:spPr bwMode="auto">
          <a:xfrm>
            <a:off x="0" y="0"/>
            <a:ext cx="10972800" cy="7202488"/>
          </a:xfrm>
          <a:prstGeom prst="rect">
            <a:avLst/>
          </a:prstGeom>
          <a:noFill/>
          <a:ln w="9525">
            <a:noFill/>
            <a:miter lim="800000"/>
            <a:headEnd/>
            <a:tailEnd/>
          </a:ln>
        </p:spPr>
        <p:txBody>
          <a:bodyPr>
            <a:spAutoFit/>
          </a:bodyPr>
          <a:lstStyle/>
          <a:p>
            <a:pPr algn="ctr"/>
            <a:r>
              <a:rPr lang="en-US" sz="2200" dirty="0" smtClean="0">
                <a:solidFill>
                  <a:srgbClr val="FF0000"/>
                </a:solidFill>
              </a:rPr>
              <a:t>Open </a:t>
            </a:r>
            <a:r>
              <a:rPr lang="en-US" sz="2200" dirty="0">
                <a:solidFill>
                  <a:srgbClr val="FF0000"/>
                </a:solidFill>
              </a:rPr>
              <a:t>book assignment</a:t>
            </a:r>
          </a:p>
          <a:p>
            <a:r>
              <a:rPr lang="en-US" sz="2200" dirty="0"/>
              <a:t>1- Design a temperature measurement equipment to measure temperature  from 50K to 600K (precision =0.001K, reliability=0.01K, repeatability=0.01K, sensitivity=0.001K and Accuracy=0.1K) . Describe the sources of errors during the  operation of equipment. Design a transducer to display the temperature.</a:t>
            </a:r>
          </a:p>
          <a:p>
            <a:r>
              <a:rPr lang="en-US" sz="2200" dirty="0"/>
              <a:t>2. Design a vacuum </a:t>
            </a:r>
            <a:r>
              <a:rPr lang="en-US" sz="2200" dirty="0" err="1"/>
              <a:t>twiser</a:t>
            </a:r>
            <a:r>
              <a:rPr lang="en-US" sz="2200" dirty="0"/>
              <a:t> by using proper vacuum to be used in scientific laboratories (take any research lab in the consideration).  Make sure that it is  sensitive to the material to be picked up for use.</a:t>
            </a:r>
          </a:p>
          <a:p>
            <a:r>
              <a:rPr lang="en-US" sz="2200" dirty="0"/>
              <a:t>3. Design a vacuum </a:t>
            </a:r>
            <a:r>
              <a:rPr lang="en-US" sz="2200" dirty="0" err="1" smtClean="0"/>
              <a:t>foreshape</a:t>
            </a:r>
            <a:r>
              <a:rPr lang="en-US" sz="2200" dirty="0" smtClean="0"/>
              <a:t> to </a:t>
            </a:r>
            <a:r>
              <a:rPr lang="en-US" sz="2200" dirty="0"/>
              <a:t>be used in medical surgery to pick up veins, intestine, stones from gallbladder etc. Biological parts are very soft may damage during operation, so take care the  power of pump in your design to pick up the materials from 1mg to 50g.</a:t>
            </a:r>
          </a:p>
          <a:p>
            <a:r>
              <a:rPr lang="en-US" sz="2200" dirty="0"/>
              <a:t>4. Design a vacuum lift to be used in the airport with </a:t>
            </a:r>
            <a:r>
              <a:rPr lang="en-US" sz="2200" dirty="0" smtClean="0"/>
              <a:t>maximum </a:t>
            </a:r>
            <a:r>
              <a:rPr lang="en-US" sz="2200" dirty="0"/>
              <a:t>lifting capacity </a:t>
            </a:r>
            <a:r>
              <a:rPr lang="en-US" sz="2200" dirty="0" err="1"/>
              <a:t>upto</a:t>
            </a:r>
            <a:r>
              <a:rPr lang="en-US" sz="2200" dirty="0"/>
              <a:t> 100kg. How will take care about irregular shape material.</a:t>
            </a:r>
          </a:p>
          <a:p>
            <a:r>
              <a:rPr lang="en-US" sz="2200" dirty="0"/>
              <a:t>5. Design an industrial vacuum cleaner with variable capacity.</a:t>
            </a:r>
          </a:p>
          <a:p>
            <a:r>
              <a:rPr lang="en-US" sz="2200" dirty="0"/>
              <a:t>6. Describe working principle of root pump. Design a chamber to be made vacuum ((r=10m, h=40m). Optimize the time required in your design to reach the ultimate pressure 10</a:t>
            </a:r>
            <a:r>
              <a:rPr lang="en-US" sz="2200" baseline="30000" dirty="0"/>
              <a:t>-3</a:t>
            </a:r>
            <a:r>
              <a:rPr lang="en-US" sz="2200" dirty="0"/>
              <a:t>torr.</a:t>
            </a:r>
          </a:p>
          <a:p>
            <a:r>
              <a:rPr lang="en-US" sz="2200" dirty="0"/>
              <a:t>7. Design a spherical chamber (diameter=50cm) of </a:t>
            </a:r>
            <a:r>
              <a:rPr lang="en-US" sz="2200" dirty="0" smtClean="0"/>
              <a:t>10</a:t>
            </a:r>
            <a:r>
              <a:rPr lang="en-US" sz="2200" baseline="30000" dirty="0" smtClean="0"/>
              <a:t>-6 </a:t>
            </a:r>
            <a:r>
              <a:rPr lang="en-US" sz="2200" dirty="0" err="1" smtClean="0"/>
              <a:t>torr</a:t>
            </a:r>
            <a:r>
              <a:rPr lang="en-US" sz="2200" dirty="0" smtClean="0"/>
              <a:t> </a:t>
            </a:r>
            <a:r>
              <a:rPr lang="en-US" sz="2200" dirty="0"/>
              <a:t>vacuum. Vacuum will better for which symmetry chamber: justify your answer. Describe each part used in the pump and chamber including materials.</a:t>
            </a:r>
          </a:p>
          <a:p>
            <a:r>
              <a:rPr lang="en-US" sz="2200" dirty="0"/>
              <a:t>8. Discuss the use of vacuum science in common people and give an account, how you can implement vacuum for common man benefit.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Date Placeholder 3"/>
          <p:cNvSpPr>
            <a:spLocks noGrp="1"/>
          </p:cNvSpPr>
          <p:nvPr>
            <p:ph type="dt" sz="quarter" idx="10"/>
          </p:nvPr>
        </p:nvSpPr>
        <p:spPr/>
        <p:txBody>
          <a:bodyPr/>
          <a:lstStyle/>
          <a:p>
            <a:pPr>
              <a:defRPr/>
            </a:pPr>
            <a:fld id="{6D682F46-0E35-41D1-B7D3-6E3806E45954}" type="datetime2">
              <a:rPr lang="en-US" smtClean="0"/>
              <a:pPr>
                <a:defRPr/>
              </a:pPr>
              <a:t>Monday, February 15, 2021</a:t>
            </a:fld>
            <a:endParaRPr lang="en-US" smtClean="0"/>
          </a:p>
        </p:txBody>
      </p:sp>
      <p:sp>
        <p:nvSpPr>
          <p:cNvPr id="77827" name="Slide Number Placeholder 4"/>
          <p:cNvSpPr>
            <a:spLocks noGrp="1"/>
          </p:cNvSpPr>
          <p:nvPr>
            <p:ph type="sldNum" sz="quarter" idx="12"/>
          </p:nvPr>
        </p:nvSpPr>
        <p:spPr/>
        <p:txBody>
          <a:bodyPr/>
          <a:lstStyle/>
          <a:p>
            <a:pPr>
              <a:defRPr/>
            </a:pPr>
            <a:fld id="{96FD78CD-8E27-4E8B-805D-1496453F9E38}" type="slidenum">
              <a:rPr lang="en-US" smtClean="0"/>
              <a:pPr>
                <a:defRPr/>
              </a:pPr>
              <a:t>5</a:t>
            </a:fld>
            <a:endParaRPr lang="en-US" smtClean="0"/>
          </a:p>
        </p:txBody>
      </p:sp>
      <p:pic>
        <p:nvPicPr>
          <p:cNvPr id="87044" name="Picture 2"/>
          <p:cNvPicPr>
            <a:picLocks noChangeAspect="1" noChangeArrowheads="1"/>
          </p:cNvPicPr>
          <p:nvPr/>
        </p:nvPicPr>
        <p:blipFill>
          <a:blip r:embed="rId2"/>
          <a:srcRect/>
          <a:stretch>
            <a:fillRect/>
          </a:stretch>
        </p:blipFill>
        <p:spPr bwMode="auto">
          <a:xfrm>
            <a:off x="1905000" y="0"/>
            <a:ext cx="7229475" cy="733425"/>
          </a:xfrm>
          <a:prstGeom prst="rect">
            <a:avLst/>
          </a:prstGeom>
          <a:noFill/>
          <a:ln w="9525" algn="ctr">
            <a:noFill/>
            <a:miter lim="800000"/>
            <a:headEnd/>
            <a:tailEnd/>
          </a:ln>
        </p:spPr>
      </p:pic>
      <p:pic>
        <p:nvPicPr>
          <p:cNvPr id="87045" name="Picture 3"/>
          <p:cNvPicPr>
            <a:picLocks noChangeAspect="1" noChangeArrowheads="1"/>
          </p:cNvPicPr>
          <p:nvPr/>
        </p:nvPicPr>
        <p:blipFill>
          <a:blip r:embed="rId3"/>
          <a:srcRect/>
          <a:stretch>
            <a:fillRect/>
          </a:stretch>
        </p:blipFill>
        <p:spPr bwMode="auto">
          <a:xfrm>
            <a:off x="2526495" y="819150"/>
            <a:ext cx="5053013" cy="608965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Date Placeholder 3"/>
          <p:cNvSpPr>
            <a:spLocks noGrp="1"/>
          </p:cNvSpPr>
          <p:nvPr>
            <p:ph type="dt" sz="quarter" idx="10"/>
          </p:nvPr>
        </p:nvSpPr>
        <p:spPr/>
        <p:txBody>
          <a:bodyPr/>
          <a:lstStyle/>
          <a:p>
            <a:pPr>
              <a:defRPr/>
            </a:pPr>
            <a:fld id="{A2C6127A-88CD-4194-9EB9-328EA356AE17}" type="datetime2">
              <a:rPr lang="en-US" smtClean="0"/>
              <a:pPr>
                <a:defRPr/>
              </a:pPr>
              <a:t>Monday, February 15, 2021</a:t>
            </a:fld>
            <a:endParaRPr lang="en-US" smtClean="0"/>
          </a:p>
        </p:txBody>
      </p:sp>
      <p:sp>
        <p:nvSpPr>
          <p:cNvPr id="78851" name="Slide Number Placeholder 4"/>
          <p:cNvSpPr>
            <a:spLocks noGrp="1"/>
          </p:cNvSpPr>
          <p:nvPr>
            <p:ph type="sldNum" sz="quarter" idx="12"/>
          </p:nvPr>
        </p:nvSpPr>
        <p:spPr/>
        <p:txBody>
          <a:bodyPr/>
          <a:lstStyle/>
          <a:p>
            <a:pPr>
              <a:defRPr/>
            </a:pPr>
            <a:fld id="{F82657A1-F215-4183-A599-C4ECE7610D44}" type="slidenum">
              <a:rPr lang="en-US" smtClean="0"/>
              <a:pPr>
                <a:defRPr/>
              </a:pPr>
              <a:t>6</a:t>
            </a:fld>
            <a:endParaRPr lang="en-US" smtClean="0"/>
          </a:p>
        </p:txBody>
      </p:sp>
      <p:pic>
        <p:nvPicPr>
          <p:cNvPr id="88068" name="Picture 2"/>
          <p:cNvPicPr>
            <a:picLocks noChangeAspect="1" noChangeArrowheads="1"/>
          </p:cNvPicPr>
          <p:nvPr/>
        </p:nvPicPr>
        <p:blipFill>
          <a:blip r:embed="rId2"/>
          <a:srcRect/>
          <a:stretch>
            <a:fillRect/>
          </a:stretch>
        </p:blipFill>
        <p:spPr bwMode="auto">
          <a:xfrm rot="-316465">
            <a:off x="1350963" y="61913"/>
            <a:ext cx="9036050" cy="6594475"/>
          </a:xfrm>
          <a:prstGeom prst="rect">
            <a:avLst/>
          </a:prstGeom>
          <a:noFill/>
          <a:ln w="9525">
            <a:noFill/>
            <a:miter lim="800000"/>
            <a:headEnd/>
            <a:tailEnd/>
          </a:ln>
        </p:spPr>
      </p:pic>
      <p:sp>
        <p:nvSpPr>
          <p:cNvPr id="88069" name="TextBox 6"/>
          <p:cNvSpPr txBox="1">
            <a:spLocks noChangeArrowheads="1"/>
          </p:cNvSpPr>
          <p:nvPr/>
        </p:nvSpPr>
        <p:spPr bwMode="auto">
          <a:xfrm>
            <a:off x="609600" y="3581400"/>
            <a:ext cx="1893888" cy="584200"/>
          </a:xfrm>
          <a:prstGeom prst="rect">
            <a:avLst/>
          </a:prstGeom>
          <a:noFill/>
          <a:ln w="9525">
            <a:noFill/>
            <a:miter lim="800000"/>
            <a:headEnd/>
            <a:tailEnd/>
          </a:ln>
        </p:spPr>
        <p:txBody>
          <a:bodyPr wrap="none">
            <a:spAutoFit/>
          </a:bodyPr>
          <a:lstStyle/>
          <a:p>
            <a:pPr algn="ctr"/>
            <a:r>
              <a:rPr lang="en-US" sz="3200"/>
              <a:t>Oil or Dry</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Date Placeholder 3"/>
          <p:cNvSpPr>
            <a:spLocks noGrp="1"/>
          </p:cNvSpPr>
          <p:nvPr>
            <p:ph type="dt" sz="quarter" idx="10"/>
          </p:nvPr>
        </p:nvSpPr>
        <p:spPr/>
        <p:txBody>
          <a:bodyPr/>
          <a:lstStyle/>
          <a:p>
            <a:pPr>
              <a:defRPr/>
            </a:pPr>
            <a:fld id="{1888C416-B19F-4D0C-A072-26D30C48D012}" type="datetime2">
              <a:rPr lang="en-US" smtClean="0"/>
              <a:pPr>
                <a:defRPr/>
              </a:pPr>
              <a:t>Monday, February 15, 2021</a:t>
            </a:fld>
            <a:endParaRPr lang="en-US" smtClean="0"/>
          </a:p>
        </p:txBody>
      </p:sp>
      <p:sp>
        <p:nvSpPr>
          <p:cNvPr id="79875" name="Slide Number Placeholder 4"/>
          <p:cNvSpPr>
            <a:spLocks noGrp="1"/>
          </p:cNvSpPr>
          <p:nvPr>
            <p:ph type="sldNum" sz="quarter" idx="12"/>
          </p:nvPr>
        </p:nvSpPr>
        <p:spPr/>
        <p:txBody>
          <a:bodyPr/>
          <a:lstStyle/>
          <a:p>
            <a:pPr>
              <a:defRPr/>
            </a:pPr>
            <a:fld id="{AC10433B-BB40-458A-9E26-F302F6B8678F}" type="slidenum">
              <a:rPr lang="en-US" smtClean="0"/>
              <a:pPr>
                <a:defRPr/>
              </a:pPr>
              <a:t>7</a:t>
            </a:fld>
            <a:endParaRPr lang="en-US" smtClean="0"/>
          </a:p>
        </p:txBody>
      </p:sp>
      <p:pic>
        <p:nvPicPr>
          <p:cNvPr id="89092" name="Picture 2"/>
          <p:cNvPicPr>
            <a:picLocks noChangeAspect="1" noChangeArrowheads="1"/>
          </p:cNvPicPr>
          <p:nvPr/>
        </p:nvPicPr>
        <p:blipFill>
          <a:blip r:embed="rId2"/>
          <a:srcRect/>
          <a:stretch>
            <a:fillRect/>
          </a:stretch>
        </p:blipFill>
        <p:spPr bwMode="auto">
          <a:xfrm>
            <a:off x="3671888" y="2752725"/>
            <a:ext cx="3629025" cy="1809750"/>
          </a:xfrm>
          <a:prstGeom prst="rect">
            <a:avLst/>
          </a:prstGeom>
          <a:noFill/>
          <a:ln w="9525">
            <a:noFill/>
            <a:miter lim="800000"/>
            <a:headEnd/>
            <a:tailEnd/>
          </a:ln>
        </p:spPr>
      </p:pic>
      <p:pic>
        <p:nvPicPr>
          <p:cNvPr id="89093" name="Picture 3"/>
          <p:cNvPicPr>
            <a:picLocks noChangeAspect="1" noChangeArrowheads="1"/>
          </p:cNvPicPr>
          <p:nvPr/>
        </p:nvPicPr>
        <p:blipFill>
          <a:blip r:embed="rId2"/>
          <a:srcRect/>
          <a:stretch>
            <a:fillRect/>
          </a:stretch>
        </p:blipFill>
        <p:spPr bwMode="auto">
          <a:xfrm>
            <a:off x="838200" y="457200"/>
            <a:ext cx="9320213" cy="4648200"/>
          </a:xfrm>
          <a:prstGeom prst="rect">
            <a:avLst/>
          </a:prstGeom>
          <a:noFill/>
          <a:ln w="9525">
            <a:noFill/>
            <a:miter lim="800000"/>
            <a:headEnd/>
            <a:tailEnd/>
          </a:ln>
        </p:spPr>
      </p:pic>
      <p:sp>
        <p:nvSpPr>
          <p:cNvPr id="89094" name="TextBox 5"/>
          <p:cNvSpPr txBox="1">
            <a:spLocks noChangeArrowheads="1"/>
          </p:cNvSpPr>
          <p:nvPr/>
        </p:nvSpPr>
        <p:spPr bwMode="auto">
          <a:xfrm>
            <a:off x="37158" y="5562600"/>
            <a:ext cx="10458311" cy="2308324"/>
          </a:xfrm>
          <a:prstGeom prst="rect">
            <a:avLst/>
          </a:prstGeom>
          <a:noFill/>
          <a:ln w="9525">
            <a:noFill/>
            <a:miter lim="800000"/>
            <a:headEnd/>
            <a:tailEnd/>
          </a:ln>
        </p:spPr>
        <p:txBody>
          <a:bodyPr wrap="none">
            <a:spAutoFit/>
          </a:bodyPr>
          <a:lstStyle/>
          <a:p>
            <a:pPr algn="ctr"/>
            <a:r>
              <a:rPr lang="en-US" dirty="0" smtClean="0"/>
              <a:t>Dry pump--------------------------------------------Oil pump</a:t>
            </a:r>
          </a:p>
          <a:p>
            <a:pPr algn="ctr"/>
            <a:r>
              <a:rPr lang="en-US" dirty="0" smtClean="0"/>
              <a:t>Maintenance</a:t>
            </a:r>
            <a:r>
              <a:rPr lang="en-US" dirty="0"/>
              <a:t>: 2000 to 10000 operating </a:t>
            </a:r>
            <a:r>
              <a:rPr lang="en-US" dirty="0" smtClean="0"/>
              <a:t>hours-------------more due to oil(no specific)</a:t>
            </a:r>
            <a:endParaRPr lang="en-US" dirty="0"/>
          </a:p>
          <a:p>
            <a:pPr algn="ctr"/>
            <a:r>
              <a:rPr lang="en-US" dirty="0"/>
              <a:t>Volume flow rates: </a:t>
            </a:r>
            <a:r>
              <a:rPr lang="en-US" dirty="0" smtClean="0"/>
              <a:t>1.5m</a:t>
            </a:r>
            <a:r>
              <a:rPr lang="en-US" baseline="30000" dirty="0" smtClean="0"/>
              <a:t>3</a:t>
            </a:r>
            <a:r>
              <a:rPr lang="en-US" dirty="0" smtClean="0"/>
              <a:t>/h-500m</a:t>
            </a:r>
            <a:r>
              <a:rPr lang="en-US" baseline="30000" dirty="0" smtClean="0"/>
              <a:t>3</a:t>
            </a:r>
            <a:r>
              <a:rPr lang="en-US" dirty="0" smtClean="0"/>
              <a:t>/h--------------3m</a:t>
            </a:r>
            <a:r>
              <a:rPr lang="en-US" baseline="30000" dirty="0" smtClean="0"/>
              <a:t>3</a:t>
            </a:r>
            <a:r>
              <a:rPr lang="en-US" dirty="0" smtClean="0"/>
              <a:t>/h-1600m</a:t>
            </a:r>
            <a:r>
              <a:rPr lang="en-US" baseline="30000" dirty="0" smtClean="0"/>
              <a:t>3</a:t>
            </a:r>
            <a:r>
              <a:rPr lang="en-US" dirty="0" smtClean="0"/>
              <a:t>/h</a:t>
            </a:r>
          </a:p>
          <a:p>
            <a:pPr algn="ctr"/>
            <a:r>
              <a:rPr lang="en-US" dirty="0" smtClean="0"/>
              <a:t>Ultimate pressure: 80hPa-200hPa------------0.1hPa-20hPa</a:t>
            </a:r>
          </a:p>
          <a:p>
            <a:pPr algn="ctr"/>
            <a:r>
              <a:rPr lang="en-US" dirty="0" smtClean="0"/>
              <a:t> 1hPa=100Pa</a:t>
            </a:r>
            <a:endParaRPr lang="en-US" dirty="0"/>
          </a:p>
          <a:p>
            <a:pPr algn="ct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Date Placeholder 3"/>
          <p:cNvSpPr>
            <a:spLocks noGrp="1"/>
          </p:cNvSpPr>
          <p:nvPr>
            <p:ph type="dt" sz="quarter" idx="10"/>
          </p:nvPr>
        </p:nvSpPr>
        <p:spPr/>
        <p:txBody>
          <a:bodyPr/>
          <a:lstStyle/>
          <a:p>
            <a:pPr>
              <a:defRPr/>
            </a:pPr>
            <a:fld id="{72F13E48-AF21-4271-BCB1-F6C448907872}" type="datetime2">
              <a:rPr lang="en-US" smtClean="0"/>
              <a:pPr>
                <a:defRPr/>
              </a:pPr>
              <a:t>Monday, February 15, 2021</a:t>
            </a:fld>
            <a:endParaRPr lang="en-US" smtClean="0"/>
          </a:p>
        </p:txBody>
      </p:sp>
      <p:sp>
        <p:nvSpPr>
          <p:cNvPr id="80899" name="Slide Number Placeholder 4"/>
          <p:cNvSpPr>
            <a:spLocks noGrp="1"/>
          </p:cNvSpPr>
          <p:nvPr>
            <p:ph type="sldNum" sz="quarter" idx="12"/>
          </p:nvPr>
        </p:nvSpPr>
        <p:spPr/>
        <p:txBody>
          <a:bodyPr/>
          <a:lstStyle/>
          <a:p>
            <a:pPr>
              <a:defRPr/>
            </a:pPr>
            <a:fld id="{75B50A20-70B5-4484-92A2-01324D18480D}" type="slidenum">
              <a:rPr lang="en-US" smtClean="0"/>
              <a:pPr>
                <a:defRPr/>
              </a:pPr>
              <a:t>8</a:t>
            </a:fld>
            <a:endParaRPr lang="en-US" smtClean="0"/>
          </a:p>
        </p:txBody>
      </p:sp>
      <p:sp>
        <p:nvSpPr>
          <p:cNvPr id="90116" name="TextBox 6"/>
          <p:cNvSpPr txBox="1">
            <a:spLocks noChangeArrowheads="1"/>
          </p:cNvSpPr>
          <p:nvPr/>
        </p:nvSpPr>
        <p:spPr bwMode="auto">
          <a:xfrm>
            <a:off x="838200" y="304800"/>
            <a:ext cx="10090150" cy="646113"/>
          </a:xfrm>
          <a:prstGeom prst="rect">
            <a:avLst/>
          </a:prstGeom>
          <a:noFill/>
          <a:ln w="9525">
            <a:noFill/>
            <a:miter lim="800000"/>
            <a:headEnd/>
            <a:tailEnd/>
          </a:ln>
        </p:spPr>
        <p:txBody>
          <a:bodyPr wrap="none">
            <a:spAutoFit/>
          </a:bodyPr>
          <a:lstStyle/>
          <a:p>
            <a:pPr algn="ctr"/>
            <a:r>
              <a:rPr lang="en-US" sz="3600">
                <a:solidFill>
                  <a:srgbClr val="FF0000"/>
                </a:solidFill>
              </a:rPr>
              <a:t>Once-Through Lubricated Sliding Vane rotary Pumps</a:t>
            </a:r>
          </a:p>
        </p:txBody>
      </p:sp>
      <p:pic>
        <p:nvPicPr>
          <p:cNvPr id="90117" name="Picture 2"/>
          <p:cNvPicPr>
            <a:picLocks noChangeAspect="1" noChangeArrowheads="1"/>
          </p:cNvPicPr>
          <p:nvPr/>
        </p:nvPicPr>
        <p:blipFill>
          <a:blip r:embed="rId2"/>
          <a:srcRect/>
          <a:stretch>
            <a:fillRect/>
          </a:stretch>
        </p:blipFill>
        <p:spPr bwMode="auto">
          <a:xfrm>
            <a:off x="1738313" y="1409700"/>
            <a:ext cx="9158287" cy="5067300"/>
          </a:xfrm>
          <a:prstGeom prst="rect">
            <a:avLst/>
          </a:prstGeom>
          <a:noFill/>
          <a:ln w="9525">
            <a:noFill/>
            <a:miter lim="800000"/>
            <a:headEnd/>
            <a:tailEnd/>
          </a:ln>
        </p:spPr>
      </p:pic>
      <p:sp>
        <p:nvSpPr>
          <p:cNvPr id="90118" name="TextBox 8"/>
          <p:cNvSpPr txBox="1">
            <a:spLocks noChangeArrowheads="1"/>
          </p:cNvSpPr>
          <p:nvPr/>
        </p:nvSpPr>
        <p:spPr bwMode="auto">
          <a:xfrm>
            <a:off x="-34925" y="1371600"/>
            <a:ext cx="4302125" cy="461963"/>
          </a:xfrm>
          <a:prstGeom prst="rect">
            <a:avLst/>
          </a:prstGeom>
          <a:noFill/>
          <a:ln w="9525">
            <a:noFill/>
            <a:miter lim="800000"/>
            <a:headEnd/>
            <a:tailEnd/>
          </a:ln>
        </p:spPr>
        <p:txBody>
          <a:bodyPr wrap="none">
            <a:spAutoFit/>
          </a:bodyPr>
          <a:lstStyle/>
          <a:p>
            <a:pPr algn="ctr"/>
            <a:r>
              <a:rPr lang="en-US"/>
              <a:t>Available: 160m</a:t>
            </a:r>
            <a:r>
              <a:rPr lang="en-US" baseline="30000"/>
              <a:t>3</a:t>
            </a:r>
            <a:r>
              <a:rPr lang="en-US"/>
              <a:t>/h and 780m</a:t>
            </a:r>
            <a:r>
              <a:rPr lang="en-US" baseline="30000"/>
              <a:t>3</a:t>
            </a:r>
            <a:r>
              <a:rPr lang="en-US"/>
              <a:t>/h</a:t>
            </a:r>
          </a:p>
        </p:txBody>
      </p:sp>
      <p:sp>
        <p:nvSpPr>
          <p:cNvPr id="90119" name="TextBox 9"/>
          <p:cNvSpPr txBox="1">
            <a:spLocks noChangeArrowheads="1"/>
          </p:cNvSpPr>
          <p:nvPr/>
        </p:nvSpPr>
        <p:spPr bwMode="auto">
          <a:xfrm>
            <a:off x="0" y="2057400"/>
            <a:ext cx="3048000" cy="1200150"/>
          </a:xfrm>
          <a:prstGeom prst="rect">
            <a:avLst/>
          </a:prstGeom>
          <a:noFill/>
          <a:ln w="9525">
            <a:noFill/>
            <a:miter lim="800000"/>
            <a:headEnd/>
            <a:tailEnd/>
          </a:ln>
        </p:spPr>
        <p:txBody>
          <a:bodyPr>
            <a:spAutoFit/>
          </a:bodyPr>
          <a:lstStyle/>
          <a:p>
            <a:r>
              <a:rPr lang="en-US"/>
              <a:t>Too high temperature harm the oil, so heat is divided in two stages</a:t>
            </a:r>
          </a:p>
        </p:txBody>
      </p:sp>
      <p:sp>
        <p:nvSpPr>
          <p:cNvPr id="90120" name="TextBox 10"/>
          <p:cNvSpPr txBox="1">
            <a:spLocks noChangeArrowheads="1"/>
          </p:cNvSpPr>
          <p:nvPr/>
        </p:nvSpPr>
        <p:spPr bwMode="auto">
          <a:xfrm>
            <a:off x="76200" y="833438"/>
            <a:ext cx="3122613" cy="461962"/>
          </a:xfrm>
          <a:prstGeom prst="rect">
            <a:avLst/>
          </a:prstGeom>
          <a:noFill/>
          <a:ln w="9525">
            <a:noFill/>
            <a:miter lim="800000"/>
            <a:headEnd/>
            <a:tailEnd/>
          </a:ln>
        </p:spPr>
        <p:txBody>
          <a:bodyPr wrap="none">
            <a:spAutoFit/>
          </a:bodyPr>
          <a:lstStyle/>
          <a:p>
            <a:pPr algn="ctr"/>
            <a:r>
              <a:rPr lang="en-US"/>
              <a:t>Continues liquid supply</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Date Placeholder 3"/>
          <p:cNvSpPr>
            <a:spLocks noGrp="1"/>
          </p:cNvSpPr>
          <p:nvPr>
            <p:ph type="dt" sz="quarter" idx="10"/>
          </p:nvPr>
        </p:nvSpPr>
        <p:spPr/>
        <p:txBody>
          <a:bodyPr/>
          <a:lstStyle/>
          <a:p>
            <a:pPr>
              <a:defRPr/>
            </a:pPr>
            <a:fld id="{E06A590C-BC49-4484-A46A-A11BFF606063}" type="datetime2">
              <a:rPr lang="en-US" smtClean="0"/>
              <a:pPr>
                <a:defRPr/>
              </a:pPr>
              <a:t>Monday, February 15, 2021</a:t>
            </a:fld>
            <a:endParaRPr lang="en-US" smtClean="0"/>
          </a:p>
        </p:txBody>
      </p:sp>
      <p:sp>
        <p:nvSpPr>
          <p:cNvPr id="81923" name="Slide Number Placeholder 4"/>
          <p:cNvSpPr>
            <a:spLocks noGrp="1"/>
          </p:cNvSpPr>
          <p:nvPr>
            <p:ph type="sldNum" sz="quarter" idx="12"/>
          </p:nvPr>
        </p:nvSpPr>
        <p:spPr/>
        <p:txBody>
          <a:bodyPr/>
          <a:lstStyle/>
          <a:p>
            <a:pPr>
              <a:defRPr/>
            </a:pPr>
            <a:fld id="{04DC56D7-D583-4848-A034-62CBCD068F74}" type="slidenum">
              <a:rPr lang="en-US" smtClean="0"/>
              <a:pPr>
                <a:defRPr/>
              </a:pPr>
              <a:t>9</a:t>
            </a:fld>
            <a:endParaRPr lang="en-US" smtClean="0"/>
          </a:p>
        </p:txBody>
      </p:sp>
      <p:sp>
        <p:nvSpPr>
          <p:cNvPr id="91140" name="Rectangle 5"/>
          <p:cNvSpPr>
            <a:spLocks noChangeArrowheads="1"/>
          </p:cNvSpPr>
          <p:nvPr/>
        </p:nvSpPr>
        <p:spPr bwMode="auto">
          <a:xfrm>
            <a:off x="1295400" y="0"/>
            <a:ext cx="8763000" cy="708025"/>
          </a:xfrm>
          <a:prstGeom prst="rect">
            <a:avLst/>
          </a:prstGeom>
          <a:noFill/>
          <a:ln w="9525">
            <a:noFill/>
            <a:miter lim="800000"/>
            <a:headEnd/>
            <a:tailEnd/>
          </a:ln>
        </p:spPr>
        <p:txBody>
          <a:bodyPr>
            <a:spAutoFit/>
          </a:bodyPr>
          <a:lstStyle/>
          <a:p>
            <a:pPr algn="ctr"/>
            <a:r>
              <a:rPr lang="en-US" sz="4000" b="1"/>
              <a:t>Typical Direct Drive Vane Pump</a:t>
            </a:r>
            <a:endParaRPr lang="en-US" sz="4000"/>
          </a:p>
        </p:txBody>
      </p:sp>
      <p:pic>
        <p:nvPicPr>
          <p:cNvPr id="91141" name="Picture 2"/>
          <p:cNvPicPr>
            <a:picLocks noChangeAspect="1" noChangeArrowheads="1"/>
          </p:cNvPicPr>
          <p:nvPr/>
        </p:nvPicPr>
        <p:blipFill>
          <a:blip r:embed="rId2"/>
          <a:srcRect/>
          <a:stretch>
            <a:fillRect/>
          </a:stretch>
        </p:blipFill>
        <p:spPr bwMode="auto">
          <a:xfrm>
            <a:off x="914400" y="762000"/>
            <a:ext cx="9461500" cy="579120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6600"/>
            </a:solidFill>
            <a:effectLst/>
            <a:latin typeface="Times New Roman" pitchFamily="18" charset="0"/>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6600"/>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F17B23BAE1134189CE6D0AEB4A8E2B" ma:contentTypeVersion="3" ma:contentTypeDescription="Create a new document." ma:contentTypeScope="" ma:versionID="78f22d5678761b09896448746ebe324b">
  <xsd:schema xmlns:xsd="http://www.w3.org/2001/XMLSchema" xmlns:xs="http://www.w3.org/2001/XMLSchema" xmlns:p="http://schemas.microsoft.com/office/2006/metadata/properties" xmlns:ns2="7b9c07e9-be77-4b94-bd51-febde78e87e7" targetNamespace="http://schemas.microsoft.com/office/2006/metadata/properties" ma:root="true" ma:fieldsID="54e5c7d2e46b3923cef2b12615ce58a4" ns2:_="">
    <xsd:import namespace="7b9c07e9-be77-4b94-bd51-febde78e87e7"/>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9c07e9-be77-4b94-bd51-febde78e87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B3FBC46-AD2F-43B5-BCC9-032177DD1FC1}"/>
</file>

<file path=customXml/itemProps2.xml><?xml version="1.0" encoding="utf-8"?>
<ds:datastoreItem xmlns:ds="http://schemas.openxmlformats.org/officeDocument/2006/customXml" ds:itemID="{AC962373-3602-4838-99CF-2D25D45CA928}"/>
</file>

<file path=customXml/itemProps3.xml><?xml version="1.0" encoding="utf-8"?>
<ds:datastoreItem xmlns:ds="http://schemas.openxmlformats.org/officeDocument/2006/customXml" ds:itemID="{B93DCE89-82A7-459E-9195-DFF134D0D83B}"/>
</file>

<file path=docProps/app.xml><?xml version="1.0" encoding="utf-8"?>
<Properties xmlns="http://schemas.openxmlformats.org/officeDocument/2006/extended-properties" xmlns:vt="http://schemas.openxmlformats.org/officeDocument/2006/docPropsVTypes">
  <Template>C:\Program Files\Microsoft Office\Templates\Presentation Designs\Soaring.pot</Template>
  <TotalTime>50321</TotalTime>
  <Words>1814</Words>
  <Application>Microsoft Office PowerPoint</Application>
  <PresentationFormat>Custom</PresentationFormat>
  <Paragraphs>248</Paragraphs>
  <Slides>47</Slides>
  <Notes>3</Notes>
  <HiddenSlides>0</HiddenSlides>
  <MMClips>0</MMClips>
  <ScaleCrop>false</ScaleCrop>
  <HeadingPairs>
    <vt:vector size="8" baseType="variant">
      <vt:variant>
        <vt:lpstr>Fonts Used</vt:lpstr>
      </vt:variant>
      <vt:variant>
        <vt:i4>3</vt:i4>
      </vt:variant>
      <vt:variant>
        <vt:lpstr>Theme</vt:lpstr>
      </vt:variant>
      <vt:variant>
        <vt:i4>1</vt:i4>
      </vt:variant>
      <vt:variant>
        <vt:lpstr>Slide Titles</vt:lpstr>
      </vt:variant>
      <vt:variant>
        <vt:i4>47</vt:i4>
      </vt:variant>
      <vt:variant>
        <vt:lpstr>Custom Shows</vt:lpstr>
      </vt:variant>
      <vt:variant>
        <vt:i4>3</vt:i4>
      </vt:variant>
    </vt:vector>
  </HeadingPairs>
  <TitlesOfParts>
    <vt:vector size="54" baseType="lpstr">
      <vt:lpstr>Arial</vt:lpstr>
      <vt:lpstr>Cambria Math</vt:lpstr>
      <vt:lpstr>Times New Roman</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lpstr>Custom Show 2</vt:lpstr>
      <vt:lpstr>Custom Show 3</vt:lpstr>
    </vt:vector>
  </TitlesOfParts>
  <Company>Low Temp Lab, IITG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Sravi</dc:creator>
  <cp:lastModifiedBy>HP</cp:lastModifiedBy>
  <cp:revision>1397</cp:revision>
  <dcterms:created xsi:type="dcterms:W3CDTF">2004-08-19T00:42:30Z</dcterms:created>
  <dcterms:modified xsi:type="dcterms:W3CDTF">2021-02-15T10:31:01Z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0x010100EAF17B23BAE1134189CE6D0AEB4A8E2B</vt:lpwstr>
  </property>
</Properties>
</file>